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20"/>
  </p:notesMasterIdLst>
  <p:handoutMasterIdLst>
    <p:handoutMasterId r:id="rId21"/>
  </p:handoutMasterIdLst>
  <p:sldIdLst>
    <p:sldId id="265" r:id="rId2"/>
    <p:sldId id="570" r:id="rId3"/>
    <p:sldId id="531" r:id="rId4"/>
    <p:sldId id="532" r:id="rId5"/>
    <p:sldId id="534" r:id="rId6"/>
    <p:sldId id="535" r:id="rId7"/>
    <p:sldId id="528" r:id="rId8"/>
    <p:sldId id="565" r:id="rId9"/>
    <p:sldId id="559" r:id="rId10"/>
    <p:sldId id="515" r:id="rId11"/>
    <p:sldId id="554" r:id="rId12"/>
    <p:sldId id="557" r:id="rId13"/>
    <p:sldId id="560" r:id="rId14"/>
    <p:sldId id="572" r:id="rId15"/>
    <p:sldId id="567" r:id="rId16"/>
    <p:sldId id="558" r:id="rId17"/>
    <p:sldId id="571" r:id="rId18"/>
    <p:sldId id="563" r:id="rId19"/>
  </p:sldIdLst>
  <p:sldSz cx="9144000" cy="6858000" type="screen4x3"/>
  <p:notesSz cx="6815138" cy="99425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33CC33"/>
    <a:srgbClr val="FF3300"/>
    <a:srgbClr val="FFFF99"/>
    <a:srgbClr val="66CCFF"/>
    <a:srgbClr val="66FF99"/>
    <a:srgbClr val="FDFDA3"/>
    <a:srgbClr val="99FFCC"/>
    <a:srgbClr val="007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2020" autoAdjust="0"/>
    <p:restoredTop sz="63620" autoAdjust="0"/>
  </p:normalViewPr>
  <p:slideViewPr>
    <p:cSldViewPr>
      <p:cViewPr varScale="1">
        <p:scale>
          <a:sx n="70" d="100"/>
          <a:sy n="70" d="100"/>
        </p:scale>
        <p:origin x="-85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876"/>
    </p:cViewPr>
  </p:sorterViewPr>
  <p:notesViewPr>
    <p:cSldViewPr>
      <p:cViewPr>
        <p:scale>
          <a:sx n="75" d="100"/>
          <a:sy n="75" d="100"/>
        </p:scale>
        <p:origin x="-732" y="-78"/>
      </p:cViewPr>
      <p:guideLst>
        <p:guide orient="horz" pos="3132"/>
        <p:guide pos="214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0322"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080323" name="Rectangle 3"/>
          <p:cNvSpPr>
            <a:spLocks noGrp="1" noChangeArrowheads="1"/>
          </p:cNvSpPr>
          <p:nvPr>
            <p:ph type="dt" sz="quarter" idx="1"/>
          </p:nvPr>
        </p:nvSpPr>
        <p:spPr bwMode="auto">
          <a:xfrm>
            <a:off x="3862388"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1080324" name="Rectangle 4"/>
          <p:cNvSpPr>
            <a:spLocks noGrp="1" noChangeArrowheads="1"/>
          </p:cNvSpPr>
          <p:nvPr>
            <p:ph type="ftr" sz="quarter" idx="2"/>
          </p:nvPr>
        </p:nvSpPr>
        <p:spPr bwMode="auto">
          <a:xfrm>
            <a:off x="0" y="9445625"/>
            <a:ext cx="29527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080325" name="Rectangle 5"/>
          <p:cNvSpPr>
            <a:spLocks noGrp="1" noChangeArrowheads="1"/>
          </p:cNvSpPr>
          <p:nvPr>
            <p:ph type="sldNum" sz="quarter" idx="3"/>
          </p:nvPr>
        </p:nvSpPr>
        <p:spPr bwMode="auto">
          <a:xfrm>
            <a:off x="3862388" y="9445625"/>
            <a:ext cx="29527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4AC9726F-36A5-4435-AED5-B74702FFEB7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cs typeface="+mn-cs"/>
              </a:defRPr>
            </a:lvl1pPr>
          </a:lstStyle>
          <a:p>
            <a:pPr>
              <a:defRPr/>
            </a:pPr>
            <a:endParaRPr lang="en-US"/>
          </a:p>
        </p:txBody>
      </p:sp>
      <p:sp>
        <p:nvSpPr>
          <p:cNvPr id="15363" name="Rectangle 3"/>
          <p:cNvSpPr>
            <a:spLocks noGrp="1" noChangeArrowheads="1"/>
          </p:cNvSpPr>
          <p:nvPr>
            <p:ph type="dt" idx="1"/>
          </p:nvPr>
        </p:nvSpPr>
        <p:spPr bwMode="auto">
          <a:xfrm>
            <a:off x="3862388"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923925" y="746125"/>
            <a:ext cx="4970463" cy="372745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08050" y="4722813"/>
            <a:ext cx="4999038"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9445625"/>
            <a:ext cx="29527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cs typeface="+mn-cs"/>
              </a:defRPr>
            </a:lvl1pPr>
          </a:lstStyle>
          <a:p>
            <a:pPr>
              <a:defRPr/>
            </a:pPr>
            <a:endParaRPr lang="en-US"/>
          </a:p>
        </p:txBody>
      </p:sp>
      <p:sp>
        <p:nvSpPr>
          <p:cNvPr id="15367" name="Rectangle 7"/>
          <p:cNvSpPr>
            <a:spLocks noGrp="1" noChangeArrowheads="1"/>
          </p:cNvSpPr>
          <p:nvPr>
            <p:ph type="sldNum" sz="quarter" idx="5"/>
          </p:nvPr>
        </p:nvSpPr>
        <p:spPr bwMode="auto">
          <a:xfrm>
            <a:off x="3862388" y="9445625"/>
            <a:ext cx="29527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cs typeface="+mn-cs"/>
              </a:defRPr>
            </a:lvl1pPr>
          </a:lstStyle>
          <a:p>
            <a:pPr>
              <a:defRPr/>
            </a:pPr>
            <a:fld id="{2FF5C9C0-129F-4F1B-A926-2FBE6605D1C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p>
            <a:pPr>
              <a:defRPr/>
            </a:pPr>
            <a:fld id="{5867009D-652C-4A8D-AFAB-C73F9C947BCD}" type="slidenum">
              <a:rPr lang="en-US" smtClean="0"/>
              <a:pPr>
                <a:defRPr/>
              </a:pPr>
              <a:t>1</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r>
              <a:rPr lang="en-US" smtClean="0"/>
              <a:t>Welcome to a brief taster of our whole school synthetic phonics reading programme – Read Write Inc!</a:t>
            </a:r>
          </a:p>
          <a:p>
            <a:pPr eaLnBrk="1" hangingPunct="1"/>
            <a:r>
              <a:rPr lang="en-US" i="1" smtClean="0"/>
              <a:t>Please insert own notes for introduction/welcome.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p:spPr>
        <p:txBody>
          <a:bodyPr/>
          <a:lstStyle/>
          <a:p>
            <a:r>
              <a:rPr lang="en-GB" smtClean="0"/>
              <a:t>Show how to use fingers to spell some of the words you have just blended. Use My Turn Your Turn with the parents – say “show me three fingers – the word is dog.”  (or shop or wish or any 3 sound word) “Now put your sounds on your fingers!”</a:t>
            </a:r>
          </a:p>
          <a:p>
            <a:r>
              <a:rPr lang="en-GB" smtClean="0"/>
              <a:t>This is the reversibility principle of decoding for reading and encoding for writing.</a:t>
            </a:r>
          </a:p>
        </p:txBody>
      </p:sp>
      <p:sp>
        <p:nvSpPr>
          <p:cNvPr id="4" name="Slide Number Placeholder 3"/>
          <p:cNvSpPr>
            <a:spLocks noGrp="1"/>
          </p:cNvSpPr>
          <p:nvPr>
            <p:ph type="sldNum" sz="quarter" idx="5"/>
          </p:nvPr>
        </p:nvSpPr>
        <p:spPr/>
        <p:txBody>
          <a:bodyPr/>
          <a:lstStyle/>
          <a:p>
            <a:pPr>
              <a:defRPr/>
            </a:pPr>
            <a:fld id="{8A73CA14-2EED-4EAA-B4BC-DAA74766D43C}"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p:spPr>
        <p:txBody>
          <a:bodyPr/>
          <a:lstStyle/>
          <a:p>
            <a:r>
              <a:rPr lang="en-GB" smtClean="0"/>
              <a:t>Reading to your child lots of lovely stories that are </a:t>
            </a:r>
            <a:r>
              <a:rPr lang="en-GB" b="1" smtClean="0"/>
              <a:t>at a higher level than your child can read yet.</a:t>
            </a:r>
          </a:p>
          <a:p>
            <a:endParaRPr lang="en-GB" smtClean="0"/>
          </a:p>
          <a:p>
            <a:r>
              <a:rPr lang="en-GB" smtClean="0"/>
              <a:t>School might want to make these prompts, laminate them and send them home in book bags?</a:t>
            </a:r>
          </a:p>
          <a:p>
            <a:r>
              <a:rPr lang="cy-GB" smtClean="0"/>
              <a:t>What is happening in this part of the story?</a:t>
            </a:r>
            <a:endParaRPr lang="en-GB" smtClean="0"/>
          </a:p>
          <a:p>
            <a:endParaRPr lang="en-GB" smtClean="0"/>
          </a:p>
        </p:txBody>
      </p:sp>
      <p:sp>
        <p:nvSpPr>
          <p:cNvPr id="4" name="Slide Number Placeholder 3"/>
          <p:cNvSpPr>
            <a:spLocks noGrp="1"/>
          </p:cNvSpPr>
          <p:nvPr>
            <p:ph type="sldNum" sz="quarter" idx="5"/>
          </p:nvPr>
        </p:nvSpPr>
        <p:spPr/>
        <p:txBody>
          <a:bodyPr/>
          <a:lstStyle/>
          <a:p>
            <a:pPr>
              <a:defRPr/>
            </a:pPr>
            <a:fld id="{21479F6C-BC22-405C-8DCF-940AFD9A15AE}"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p:spPr>
        <p:txBody>
          <a:bodyPr/>
          <a:lstStyle/>
          <a:p>
            <a:r>
              <a:rPr lang="en-GB" smtClean="0"/>
              <a:t>Hold up an example of these resources.</a:t>
            </a:r>
          </a:p>
        </p:txBody>
      </p:sp>
      <p:sp>
        <p:nvSpPr>
          <p:cNvPr id="4" name="Slide Number Placeholder 3"/>
          <p:cNvSpPr>
            <a:spLocks noGrp="1"/>
          </p:cNvSpPr>
          <p:nvPr>
            <p:ph type="sldNum" sz="quarter" idx="5"/>
          </p:nvPr>
        </p:nvSpPr>
        <p:spPr/>
        <p:txBody>
          <a:bodyPr/>
          <a:lstStyle/>
          <a:p>
            <a:pPr>
              <a:defRPr/>
            </a:pPr>
            <a:fld id="{7960D815-5E85-41A4-9A05-9C42710DE056}"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p:spPr>
        <p:txBody>
          <a:bodyPr/>
          <a:lstStyle/>
          <a:p>
            <a:r>
              <a:rPr lang="en-GB" smtClean="0"/>
              <a:t>Optional slides </a:t>
            </a:r>
          </a:p>
        </p:txBody>
      </p:sp>
      <p:sp>
        <p:nvSpPr>
          <p:cNvPr id="4" name="Slide Number Placeholder 3"/>
          <p:cNvSpPr>
            <a:spLocks noGrp="1"/>
          </p:cNvSpPr>
          <p:nvPr>
            <p:ph type="sldNum" sz="quarter" idx="5"/>
          </p:nvPr>
        </p:nvSpPr>
        <p:spPr/>
        <p:txBody>
          <a:bodyPr/>
          <a:lstStyle/>
          <a:p>
            <a:pPr>
              <a:defRPr/>
            </a:pPr>
            <a:fld id="{B26FEDFB-9941-42BE-984F-69826DBBD498}" type="slidenum">
              <a:rPr lang="en-US" smtClean="0"/>
              <a:pPr>
                <a:defRPr/>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6"/>
          <p:cNvSpPr>
            <a:spLocks noGrp="1" noChangeArrowheads="1"/>
          </p:cNvSpPr>
          <p:nvPr>
            <p:ph type="ftr" sz="quarter" idx="4"/>
          </p:nvPr>
        </p:nvSpPr>
        <p:spPr/>
        <p:txBody>
          <a:bodyPr/>
          <a:lstStyle/>
          <a:p>
            <a:pPr>
              <a:defRPr/>
            </a:pPr>
            <a:r>
              <a:rPr lang="en-US" smtClean="0"/>
              <a:t>Copyright Ruth Miskin Literacy</a:t>
            </a:r>
          </a:p>
        </p:txBody>
      </p:sp>
      <p:sp>
        <p:nvSpPr>
          <p:cNvPr id="181251" name="Rectangle 7"/>
          <p:cNvSpPr>
            <a:spLocks noGrp="1" noChangeArrowheads="1"/>
          </p:cNvSpPr>
          <p:nvPr>
            <p:ph type="sldNum" sz="quarter" idx="5"/>
          </p:nvPr>
        </p:nvSpPr>
        <p:spPr/>
        <p:txBody>
          <a:bodyPr/>
          <a:lstStyle/>
          <a:p>
            <a:pPr>
              <a:defRPr/>
            </a:pPr>
            <a:fld id="{57AF3496-4094-4848-8A63-77422869346E}" type="slidenum">
              <a:rPr lang="en-US" smtClean="0"/>
              <a:pPr>
                <a:defRPr/>
              </a:pPr>
              <a:t>16</a:t>
            </a:fld>
            <a:endParaRPr lang="en-US" smtClean="0"/>
          </a:p>
        </p:txBody>
      </p:sp>
      <p:sp>
        <p:nvSpPr>
          <p:cNvPr id="49155" name="Rectangle 2"/>
          <p:cNvSpPr>
            <a:spLocks noGrp="1" noRot="1" noChangeAspect="1" noChangeArrowheads="1" noTextEdit="1"/>
          </p:cNvSpPr>
          <p:nvPr>
            <p:ph type="sldImg"/>
          </p:nvPr>
        </p:nvSpPr>
        <p:spPr>
          <a:xfrm>
            <a:off x="900113" y="742950"/>
            <a:ext cx="4968875" cy="3727450"/>
          </a:xfrm>
          <a:ln/>
        </p:spPr>
      </p:sp>
      <p:sp>
        <p:nvSpPr>
          <p:cNvPr id="49156" name="Rectangle 3"/>
          <p:cNvSpPr>
            <a:spLocks noGrp="1" noChangeArrowheads="1"/>
          </p:cNvSpPr>
          <p:nvPr>
            <p:ph type="body" idx="1"/>
          </p:nvPr>
        </p:nvSpPr>
        <p:spPr>
          <a:noFill/>
          <a:ln/>
        </p:spPr>
        <p:txBody>
          <a:bodyPr/>
          <a:lstStyle/>
          <a:p>
            <a:pPr eaLnBrk="1" hangingPunct="1"/>
            <a:r>
              <a:rPr lang="en-US" b="1" smtClean="0"/>
              <a:t>Please insert your own school RWI manager’s name here.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6D479066-FB3E-4F5E-A4D8-A42847B32931}" type="slidenum">
              <a:rPr lang="en-US" smtClean="0"/>
              <a:pPr>
                <a:defRPr/>
              </a:pPr>
              <a:t>17</a:t>
            </a:fld>
            <a:endParaRPr lang="en-US" smtClean="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r>
              <a:rPr lang="en-GB" smtClean="0"/>
              <a:t>Synthetic phonics is simply the ability to convert a letter or letter group into sounds that are then blended together into a word.  More about that later...</a:t>
            </a: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p:spPr>
        <p:txBody>
          <a:bodyPr/>
          <a:lstStyle/>
          <a:p>
            <a:r>
              <a:rPr lang="en-GB" i="1" smtClean="0"/>
              <a:t>Optional slide: insert after slide 22 if you wish to show NC levels.</a:t>
            </a:r>
          </a:p>
          <a:p>
            <a:endParaRPr lang="en-GB" i="1" smtClean="0"/>
          </a:p>
          <a:p>
            <a:r>
              <a:rPr lang="en-GB" i="1" smtClean="0"/>
              <a:t>Quick</a:t>
            </a:r>
            <a:r>
              <a:rPr lang="en-GB" smtClean="0"/>
              <a:t> explanation – children in groups for reading at current level – children move to next group asap – don’t all have to do every single book. Focused for faster progress.</a:t>
            </a:r>
          </a:p>
        </p:txBody>
      </p:sp>
      <p:sp>
        <p:nvSpPr>
          <p:cNvPr id="4" name="Slide Number Placeholder 3"/>
          <p:cNvSpPr>
            <a:spLocks noGrp="1"/>
          </p:cNvSpPr>
          <p:nvPr>
            <p:ph type="sldNum" sz="quarter" idx="5"/>
          </p:nvPr>
        </p:nvSpPr>
        <p:spPr/>
        <p:txBody>
          <a:bodyPr/>
          <a:lstStyle/>
          <a:p>
            <a:pPr>
              <a:defRPr/>
            </a:pPr>
            <a:fld id="{7F3CA8CA-0A4C-4DEC-9223-670B6724E909}" type="slidenum">
              <a:rPr lang="en-US" smtClean="0"/>
              <a:pPr>
                <a:defRPr/>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a:ln/>
        </p:spPr>
      </p:sp>
      <p:sp>
        <p:nvSpPr>
          <p:cNvPr id="22530" name="Notes Placeholder 2"/>
          <p:cNvSpPr>
            <a:spLocks noGrp="1"/>
          </p:cNvSpPr>
          <p:nvPr>
            <p:ph type="body" idx="1"/>
          </p:nvPr>
        </p:nvSpPr>
        <p:spPr>
          <a:noFill/>
          <a:ln/>
        </p:spPr>
        <p:txBody>
          <a:bodyPr/>
          <a:lstStyle/>
          <a:p>
            <a:r>
              <a:rPr lang="en-GB" smtClean="0"/>
              <a:t>Optional slide – keep in if appropriate for audience</a:t>
            </a:r>
          </a:p>
        </p:txBody>
      </p:sp>
      <p:sp>
        <p:nvSpPr>
          <p:cNvPr id="4" name="Slide Number Placeholder 3"/>
          <p:cNvSpPr>
            <a:spLocks noGrp="1"/>
          </p:cNvSpPr>
          <p:nvPr>
            <p:ph type="sldNum" sz="quarter" idx="5"/>
          </p:nvPr>
        </p:nvSpPr>
        <p:spPr/>
        <p:txBody>
          <a:bodyPr/>
          <a:lstStyle/>
          <a:p>
            <a:pPr>
              <a:defRPr/>
            </a:pPr>
            <a:fld id="{B43E30FE-034F-4BB8-AFAE-BAAFC130B5F9}"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7D1FF242-6091-4CD0-A89B-B3374C90E6B5}" type="slidenum">
              <a:rPr lang="en-US" smtClean="0"/>
              <a:pPr>
                <a:defRPr/>
              </a:pPr>
              <a:t>3</a:t>
            </a:fld>
            <a:endParaRPr lang="en-US"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r>
              <a:rPr lang="en-US" smtClean="0"/>
              <a:t>We chose this particular programme because…..(insert own reasons here!) and we know that Read Write Inc:</a:t>
            </a:r>
          </a:p>
          <a:p>
            <a:pPr eaLnBrk="1" hangingPunct="1">
              <a:buFontTx/>
              <a:buChar char="•"/>
            </a:pPr>
            <a:r>
              <a:rPr lang="en-US" smtClean="0"/>
              <a:t> is</a:t>
            </a:r>
            <a:r>
              <a:rPr lang="en-GB" smtClean="0"/>
              <a:t> rooted in synthetic phonics. </a:t>
            </a:r>
          </a:p>
          <a:p>
            <a:pPr eaLnBrk="1" hangingPunct="1">
              <a:buFontTx/>
              <a:buChar char="•"/>
            </a:pPr>
            <a:r>
              <a:rPr lang="en-GB" smtClean="0"/>
              <a:t> has been tried and tested over and over again </a:t>
            </a:r>
          </a:p>
          <a:p>
            <a:pPr eaLnBrk="1" hangingPunct="1">
              <a:buFontTx/>
              <a:buChar char="•"/>
            </a:pPr>
            <a:r>
              <a:rPr lang="en-GB" smtClean="0"/>
              <a:t> is systematic, structured and therefore results in  rapid teaching and learning of sounds &amp; blending</a:t>
            </a:r>
          </a:p>
          <a:p>
            <a:pPr eaLnBrk="1" hangingPunct="1">
              <a:buFontTx/>
              <a:buChar char="•"/>
            </a:pPr>
            <a:r>
              <a:rPr lang="en-GB" smtClean="0"/>
              <a:t> means that, importantly and simply, when children know these sounds well and they can blend, they read books that are carefully matched to the sounds they know. Which means that children are successful from the very beginning! </a:t>
            </a:r>
          </a:p>
          <a:p>
            <a:pPr eaLnBrk="1" hangingPunct="1">
              <a:buFontTx/>
              <a:buChar char="•"/>
            </a:pPr>
            <a:r>
              <a:rPr lang="en-GB" smtClean="0"/>
              <a:t> gave all staff 2 whole days intensive training to teach the programme </a:t>
            </a:r>
          </a:p>
          <a:p>
            <a:pPr eaLnBrk="1" hangingPunct="1">
              <a:buFontTx/>
              <a:buChar char="•"/>
            </a:pPr>
            <a:endParaRPr lang="en-GB" smtClean="0"/>
          </a:p>
          <a:p>
            <a:pPr eaLnBrk="1" hangingPunct="1"/>
            <a:r>
              <a:rPr lang="en-US" sz="1000" b="1" smtClean="0"/>
              <a:t>Quote from Ruth:</a:t>
            </a:r>
          </a:p>
          <a:p>
            <a:pPr eaLnBrk="1" hangingPunct="1">
              <a:buFont typeface="Wingdings" pitchFamily="2" charset="2"/>
              <a:buNone/>
            </a:pPr>
            <a:r>
              <a:rPr lang="en-US" smtClean="0"/>
              <a:t>     </a:t>
            </a:r>
            <a:r>
              <a:rPr lang="en-GB" smtClean="0"/>
              <a:t>“</a:t>
            </a:r>
            <a:r>
              <a:rPr lang="en-GB" i="1" smtClean="0"/>
              <a:t>When children can’t read there is low self esteem. We want them to be reading with confidence, to be able to read quite sophisticated texts at an early age.</a:t>
            </a:r>
            <a:r>
              <a:rPr lang="en-GB" smtClean="0"/>
              <a:t>”  </a:t>
            </a:r>
          </a:p>
          <a:p>
            <a:pPr eaLnBrk="1" hangingPunct="1">
              <a:buFont typeface="Wingdings" pitchFamily="2" charset="2"/>
              <a:buNone/>
            </a:pPr>
            <a:r>
              <a:rPr lang="en-GB" smtClean="0"/>
              <a:t>     Ruth Miskin – former headteacher and creator of Read Write Inc Phonics</a:t>
            </a:r>
            <a:endParaRPr lang="en-US" smtClean="0"/>
          </a:p>
          <a:p>
            <a:pPr eaLnBrk="1" hangingPunct="1">
              <a:buFontTx/>
              <a:buChar char="•"/>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68B6DAB6-2497-4833-9B6C-5219BFFDCD09}" type="slidenum">
              <a:rPr lang="en-US" smtClean="0"/>
              <a:pPr>
                <a:defRPr/>
              </a:pPr>
              <a:t>4</a:t>
            </a:fld>
            <a:endParaRPr lang="en-US"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r>
              <a:rPr lang="en-US" smtClean="0"/>
              <a:t>All of us will have been in the learn to read phase at some time in our lives. The quicker we we learn to read, the quicker we can start to read to learn – this phase lasts for the rest of lives.</a:t>
            </a:r>
          </a:p>
          <a:p>
            <a:pPr eaLnBrk="1" hangingPunct="1"/>
            <a:r>
              <a:rPr lang="en-GB" smtClean="0"/>
              <a:t>Read Write Inc. lasts two years for most children, if they start to learn to read in the Reception class. There are some children with learning difficulties who spend longer on the programme. </a:t>
            </a:r>
            <a:br>
              <a:rPr lang="en-GB" smtClean="0"/>
            </a:br>
            <a:endParaRPr lang="en-GB" smtClean="0"/>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792F3186-CDEC-4BDC-AE59-0D9258D7BCC8}" type="slidenum">
              <a:rPr lang="en-US" smtClean="0"/>
              <a:pPr>
                <a:defRPr/>
              </a:pPr>
              <a:t>5</a:t>
            </a:fld>
            <a:endParaRPr lang="en-US" smtClean="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buFontTx/>
              <a:buChar char="•"/>
            </a:pPr>
            <a:r>
              <a:rPr lang="en-US" smtClean="0"/>
              <a:t>Hold up some set 1, 2 &amp; 3 cards as you say the 1</a:t>
            </a:r>
            <a:r>
              <a:rPr lang="en-US" baseline="30000" smtClean="0"/>
              <a:t>st</a:t>
            </a:r>
            <a:r>
              <a:rPr lang="en-US" smtClean="0"/>
              <a:t>  &amp; 2</a:t>
            </a:r>
            <a:r>
              <a:rPr lang="en-US" baseline="30000" smtClean="0"/>
              <a:t>nd</a:t>
            </a:r>
            <a:r>
              <a:rPr lang="en-US" smtClean="0"/>
              <a:t> bullet point but don’t explain further yet!</a:t>
            </a:r>
          </a:p>
          <a:p>
            <a:pPr eaLnBrk="1" hangingPunct="1">
              <a:buFontTx/>
              <a:buChar char="•"/>
            </a:pPr>
            <a:r>
              <a:rPr lang="en-US" smtClean="0"/>
              <a:t>Hold up some RWI storybooks  as you say the </a:t>
            </a:r>
            <a:r>
              <a:rPr lang="en-US" baseline="30000" smtClean="0"/>
              <a:t>3rd</a:t>
            </a:r>
            <a:r>
              <a:rPr lang="en-US" smtClean="0"/>
              <a:t> bullet point but don’t explain further yet</a:t>
            </a:r>
          </a:p>
          <a:p>
            <a:pPr eaLnBrk="1" hangingPunct="1"/>
            <a:endParaRPr lang="en-US" smtClean="0"/>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6E829CC1-1CF9-4533-A2BE-A43DC23AFDB9}" type="slidenum">
              <a:rPr lang="en-US" smtClean="0"/>
              <a:pPr>
                <a:defRPr/>
              </a:pPr>
              <a:t>6</a:t>
            </a:fld>
            <a:endParaRPr 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r>
              <a:rPr lang="en-US" smtClean="0"/>
              <a:t>Explain that Speaking &amp; Listening elements of literacy are built in to RWI from the very beginning through lots of talking and partner work.</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p>
            <a:pPr>
              <a:defRPr/>
            </a:pPr>
            <a:fld id="{EAFF65FB-8BE8-46DA-9741-ABBFA8FCAF81}" type="slidenum">
              <a:rPr lang="en-US" smtClean="0"/>
              <a:pPr>
                <a:defRPr/>
              </a:pPr>
              <a:t>7</a:t>
            </a:fld>
            <a:endParaRPr lang="en-US" smtClean="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r>
              <a:rPr lang="en-GB" smtClean="0"/>
              <a:t>Explain that in English we have more 150 ways to represent 44 sounds using our 26 alphabet letters so groups of letters are used as well as single letters – these are called graphemes. Explain that we will teach the 100 most commonly used graphemes for the 44 sounds. But we will teach them systematically and very thoroughly.</a:t>
            </a: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a:lstStyle/>
          <a:p>
            <a:pPr>
              <a:spcBef>
                <a:spcPct val="0"/>
              </a:spcBef>
            </a:pPr>
            <a:r>
              <a:rPr lang="en-GB" smtClean="0">
                <a:solidFill>
                  <a:schemeClr val="tx2"/>
                </a:solidFill>
                <a:ea typeface="ＭＳ Ｐゴシック"/>
                <a:cs typeface="ＭＳ Ｐゴシック"/>
              </a:rPr>
              <a:t>If English had a simple code spelling and reading would be much easier!!</a:t>
            </a:r>
            <a:endParaRPr lang="en-US" smtClean="0">
              <a:solidFill>
                <a:schemeClr val="tx2"/>
              </a:solidFill>
              <a:ea typeface="ＭＳ Ｐゴシック"/>
              <a:cs typeface="ＭＳ Ｐゴシック"/>
            </a:endParaRPr>
          </a:p>
          <a:p>
            <a:pPr>
              <a:spcBef>
                <a:spcPct val="0"/>
              </a:spcBef>
            </a:pPr>
            <a:r>
              <a:rPr lang="en-GB" smtClean="0">
                <a:latin typeface="Arial" charset="0"/>
              </a:rPr>
              <a:t>Have a quick read for fun.</a:t>
            </a:r>
          </a:p>
          <a:p>
            <a:pPr>
              <a:spcBef>
                <a:spcPct val="0"/>
              </a:spcBef>
            </a:pPr>
            <a:r>
              <a:rPr lang="en-GB" smtClean="0">
                <a:latin typeface="Arial" charset="0"/>
              </a:rPr>
              <a:t>But of course, it’s not like this!!</a:t>
            </a:r>
          </a:p>
          <a:p>
            <a:endParaRPr lang="en-GB" smtClean="0"/>
          </a:p>
        </p:txBody>
      </p:sp>
      <p:sp>
        <p:nvSpPr>
          <p:cNvPr id="4" name="Footer Placeholder 3"/>
          <p:cNvSpPr>
            <a:spLocks noGrp="1"/>
          </p:cNvSpPr>
          <p:nvPr>
            <p:ph type="ftr" sz="quarter" idx="4"/>
          </p:nvPr>
        </p:nvSpPr>
        <p:spPr/>
        <p:txBody>
          <a:bodyPr/>
          <a:lstStyle/>
          <a:p>
            <a:pPr>
              <a:defRPr/>
            </a:pPr>
            <a:r>
              <a:rPr lang="en-US" smtClean="0"/>
              <a:t>Copyright Ruth Miskin Literacy</a:t>
            </a:r>
            <a:endParaRPr lang="en-US"/>
          </a:p>
        </p:txBody>
      </p:sp>
      <p:sp>
        <p:nvSpPr>
          <p:cNvPr id="5" name="Slide Number Placeholder 4"/>
          <p:cNvSpPr>
            <a:spLocks noGrp="1"/>
          </p:cNvSpPr>
          <p:nvPr>
            <p:ph type="sldNum" sz="quarter" idx="5"/>
          </p:nvPr>
        </p:nvSpPr>
        <p:spPr/>
        <p:txBody>
          <a:bodyPr/>
          <a:lstStyle/>
          <a:p>
            <a:pPr>
              <a:defRPr/>
            </a:pPr>
            <a:fld id="{0E08EB64-6ABC-416C-8F08-A6D9C9199E6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p:spPr>
        <p:txBody>
          <a:bodyPr/>
          <a:lstStyle/>
          <a:p>
            <a:r>
              <a:rPr lang="en-GB" smtClean="0"/>
              <a:t>Explain again the sound boxes and say this chart show the many different graphemes for the same sounds! No other language has a many to learn! Pink graphemes are Set 3 – explain they only learn these once they know all of Set 1 &amp; 2 effortlessly – systematic and structured!</a:t>
            </a:r>
          </a:p>
        </p:txBody>
      </p:sp>
      <p:sp>
        <p:nvSpPr>
          <p:cNvPr id="183300" name="Slide Number Placeholder 3"/>
          <p:cNvSpPr>
            <a:spLocks noGrp="1"/>
          </p:cNvSpPr>
          <p:nvPr>
            <p:ph type="sldNum" sz="quarter" idx="5"/>
          </p:nvPr>
        </p:nvSpPr>
        <p:spPr/>
        <p:txBody>
          <a:bodyPr/>
          <a:lstStyle/>
          <a:p>
            <a:pPr>
              <a:defRPr/>
            </a:pPr>
            <a:fld id="{FDB00303-EAE4-4E5A-8033-2462F0E107DB}" type="slidenum">
              <a:rPr lang="en-US" smtClean="0"/>
              <a:pPr>
                <a:defRPr/>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eaLnBrk="0" hangingPunct="0">
                <a:defRPr/>
              </a:pPr>
              <a:endParaRPr lang="en-GB">
                <a:cs typeface="+mn-cs"/>
              </a:endParaRPr>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eaLnBrk="0" hangingPunct="0">
                <a:defRPr/>
              </a:pPr>
              <a:endParaRPr lang="en-GB">
                <a:cs typeface="+mn-cs"/>
              </a:endParaRPr>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eaLnBrk="0" hangingPunct="0">
                <a:defRPr/>
              </a:pPr>
              <a:endParaRPr lang="en-GB">
                <a:cs typeface="+mn-cs"/>
              </a:endParaRPr>
            </a:p>
          </p:txBody>
        </p:sp>
      </p:grpSp>
      <p:sp>
        <p:nvSpPr>
          <p:cNvPr id="3255298" name="Rectangle 2"/>
          <p:cNvSpPr>
            <a:spLocks noGrp="1" noChangeArrowheads="1"/>
          </p:cNvSpPr>
          <p:nvPr>
            <p:ph type="ctrTitle"/>
          </p:nvPr>
        </p:nvSpPr>
        <p:spPr>
          <a:xfrm>
            <a:off x="685800" y="685800"/>
            <a:ext cx="7772400" cy="2127250"/>
          </a:xfrm>
        </p:spPr>
        <p:txBody>
          <a:bodyPr/>
          <a:lstStyle>
            <a:lvl1pPr>
              <a:defRPr/>
            </a:lvl1pPr>
          </a:lstStyle>
          <a:p>
            <a:r>
              <a:rPr lang="en-US"/>
              <a:t>Click to edit Master title style</a:t>
            </a:r>
          </a:p>
        </p:txBody>
      </p:sp>
      <p:sp>
        <p:nvSpPr>
          <p:cNvPr id="3255299"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a:lvl1pPr>
          </a:lstStyle>
          <a:p>
            <a:pPr>
              <a:defRPr/>
            </a:pPr>
            <a:fld id="{2357EAC7-DBC7-4A02-98BB-88C07717332D}" type="datetime1">
              <a:rPr lang="en-US"/>
              <a:pPr>
                <a:defRPr/>
              </a:pPr>
              <a:t>1/30/2013</a:t>
            </a:fld>
            <a:endParaRPr lang="en-US"/>
          </a:p>
        </p:txBody>
      </p:sp>
      <p:sp>
        <p:nvSpPr>
          <p:cNvPr id="9" name="Rectangle 5"/>
          <p:cNvSpPr>
            <a:spLocks noGrp="1" noChangeArrowheads="1"/>
          </p:cNvSpPr>
          <p:nvPr>
            <p:ph type="ftr" sz="quarter" idx="11"/>
          </p:nvPr>
        </p:nvSpPr>
        <p:spPr/>
        <p:txBody>
          <a:bodyPr/>
          <a:lstStyle>
            <a:lvl1pPr>
              <a:defRPr/>
            </a:lvl1pPr>
          </a:lstStyle>
          <a:p>
            <a:pPr>
              <a:defRPr/>
            </a:pPr>
            <a:endParaRPr lang="en-US"/>
          </a:p>
        </p:txBody>
      </p:sp>
      <p:sp>
        <p:nvSpPr>
          <p:cNvPr id="10" name="Rectangle 6"/>
          <p:cNvSpPr>
            <a:spLocks noGrp="1" noChangeArrowheads="1"/>
          </p:cNvSpPr>
          <p:nvPr>
            <p:ph type="sldNum" sz="quarter" idx="12"/>
          </p:nvPr>
        </p:nvSpPr>
        <p:spPr/>
        <p:txBody>
          <a:bodyPr/>
          <a:lstStyle>
            <a:lvl1pPr>
              <a:defRPr/>
            </a:lvl1pPr>
          </a:lstStyle>
          <a:p>
            <a:pPr>
              <a:defRPr/>
            </a:pPr>
            <a:fld id="{2FF90006-8094-4062-8EBB-19378FEDD11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21E5516E-B81E-428B-AF69-977DF31F876E}" type="datetime1">
              <a:rPr lang="en-US"/>
              <a:pPr>
                <a:defRPr/>
              </a:pPr>
              <a:t>1/30/2013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AA9D48-6AA0-4FFE-AD13-2B45517CD12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36C068AB-F6D7-44A1-965D-8ACC45BC9AF9}" type="datetime1">
              <a:rPr lang="en-US"/>
              <a:pPr>
                <a:defRPr/>
              </a:pPr>
              <a:t>1/30/2013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D62F79-DBD3-4606-BFA2-AA0DF736E0B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GB"/>
          </a:p>
        </p:txBody>
      </p:sp>
      <p:sp>
        <p:nvSpPr>
          <p:cNvPr id="3" name="SmartArt Placeholder 2"/>
          <p:cNvSpPr>
            <a:spLocks noGrp="1"/>
          </p:cNvSpPr>
          <p:nvPr>
            <p:ph type="dgm" idx="1"/>
          </p:nvPr>
        </p:nvSpPr>
        <p:spPr>
          <a:xfrm>
            <a:off x="457200" y="1600200"/>
            <a:ext cx="8229600" cy="4530725"/>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fld id="{F077BF20-7961-4F6E-84A9-467CB30A3727}" type="datetime1">
              <a:rPr lang="en-US"/>
              <a:pPr>
                <a:defRPr/>
              </a:pPr>
              <a:t>1/30/2013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C46AEC-FB74-499E-9B9E-5AEC81B30D9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30725"/>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fld id="{68DB31E8-6CA4-4A82-A3F9-853D6E495943}" type="datetime1">
              <a:rPr lang="en-US"/>
              <a:pPr>
                <a:defRPr/>
              </a:pPr>
              <a:t>1/30/2013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D26FD9D-750A-4423-B139-85EA715B83B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fld id="{E781772D-E545-40BA-AF42-7A52F6263638}" type="datetime1">
              <a:rPr lang="en-US"/>
              <a:pPr>
                <a:defRPr/>
              </a:pPr>
              <a:t>1/30/2013</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F1D0FD5B-5F29-4E4F-8F72-EC8BD79021C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E0EDFBAC-FF50-413A-9CAC-1C0BF0E57F3D}" type="datetime1">
              <a:rPr lang="en-US"/>
              <a:pPr>
                <a:defRPr/>
              </a:pPr>
              <a:t>1/30/2013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B061781-EC6D-4781-8C92-11E20722622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F18B7AAB-5D07-4189-9FF5-5DB830430BF7}" type="datetime1">
              <a:rPr lang="en-US"/>
              <a:pPr>
                <a:defRPr/>
              </a:pPr>
              <a:t>1/30/2013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A295E3-BF50-4B46-9505-9C13C9730DA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95FC060F-7CD7-49D0-B347-7980FC59DCFC}" type="datetime1">
              <a:rPr lang="en-US"/>
              <a:pPr>
                <a:defRPr/>
              </a:pPr>
              <a:t>1/30/2013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AF2835-C912-420F-B918-34D8EE836C8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8784AD44-2DD3-4394-A493-DAB3B287826F}" type="datetime1">
              <a:rPr lang="en-US"/>
              <a:pPr>
                <a:defRPr/>
              </a:pPr>
              <a:t>1/30/2013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85EE20-A788-4CAA-8634-9B2DD15DE5E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62DB79E9-A319-487F-AF43-A1F1C7FF6C8D}" type="datetime1">
              <a:rPr lang="en-US"/>
              <a:pPr>
                <a:defRPr/>
              </a:pPr>
              <a:t>1/30/2013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FF2C584-E70E-46AA-A463-729922ED695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1E3E7E6D-C2A9-4C7C-BB1F-1C2CC1753BC6}" type="datetime1">
              <a:rPr lang="en-US"/>
              <a:pPr>
                <a:defRPr/>
              </a:pPr>
              <a:t>1/30/2013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9A179E5-3196-469F-8E41-D5F6E001F53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760CDED-3E21-419D-8475-37BFD2F459F8}" type="datetime1">
              <a:rPr lang="en-US"/>
              <a:pPr>
                <a:defRPr/>
              </a:pPr>
              <a:t>1/30/2013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FC84D37-06CC-4298-8A82-FB926609DB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B193973-5564-4D88-8BCA-5AB0E52C1CF1}" type="datetime1">
              <a:rPr lang="en-US"/>
              <a:pPr>
                <a:defRPr/>
              </a:pPr>
              <a:t>1/30/2013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79D962-11A9-4980-AFDF-963BC16B023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1A27438-C789-44F3-8D95-8427B587E19D}" type="datetime1">
              <a:rPr lang="en-US"/>
              <a:pPr>
                <a:defRPr/>
              </a:pPr>
              <a:t>1/30/2013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0033F64-99D3-4E36-9332-F6CE67576D8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54276"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cs typeface="+mn-cs"/>
              </a:defRPr>
            </a:lvl1pPr>
          </a:lstStyle>
          <a:p>
            <a:pPr>
              <a:defRPr/>
            </a:pPr>
            <a:fld id="{666AB5EF-0AB6-4A80-AC74-5AA50D693128}" type="datetime1">
              <a:rPr lang="en-US"/>
              <a:pPr>
                <a:defRPr/>
              </a:pPr>
              <a:t>1/30/2013</a:t>
            </a:fld>
            <a:endParaRPr lang="en-US"/>
          </a:p>
        </p:txBody>
      </p:sp>
      <p:sp>
        <p:nvSpPr>
          <p:cNvPr id="325427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cs typeface="+mn-cs"/>
              </a:defRPr>
            </a:lvl1pPr>
          </a:lstStyle>
          <a:p>
            <a:pPr>
              <a:defRPr/>
            </a:pPr>
            <a:endParaRPr lang="en-US"/>
          </a:p>
        </p:txBody>
      </p:sp>
      <p:sp>
        <p:nvSpPr>
          <p:cNvPr id="3254278"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cs typeface="+mn-cs"/>
              </a:defRPr>
            </a:lvl1pPr>
          </a:lstStyle>
          <a:p>
            <a:pPr>
              <a:defRPr/>
            </a:pPr>
            <a:fld id="{295F87C7-7ECA-4959-A435-C92D3AF22F62}" type="slidenum">
              <a:rPr lang="en-US"/>
              <a:pPr>
                <a:defRPr/>
              </a:pPr>
              <a:t>‹#›</a:t>
            </a:fld>
            <a:endParaRPr lang="en-US"/>
          </a:p>
        </p:txBody>
      </p:sp>
      <p:sp>
        <p:nvSpPr>
          <p:cNvPr id="3254279"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a:defRPr/>
            </a:pPr>
            <a:endParaRPr lang="en-US" sz="2400">
              <a:latin typeface="Times New Roman" pitchFamily="18" charset="0"/>
              <a:cs typeface="+mn-cs"/>
            </a:endParaRPr>
          </a:p>
        </p:txBody>
      </p:sp>
      <p:sp>
        <p:nvSpPr>
          <p:cNvPr id="3254280"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eaLnBrk="0" hangingPunct="0">
              <a:defRPr/>
            </a:pPr>
            <a:endParaRPr lang="en-GB">
              <a:cs typeface="+mn-cs"/>
            </a:endParaRPr>
          </a:p>
        </p:txBody>
      </p:sp>
      <p:sp>
        <p:nvSpPr>
          <p:cNvPr id="3254281"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a:defRPr/>
            </a:pPr>
            <a:endParaRPr lang="en-US" sz="2400">
              <a:latin typeface="Times New Roman" pitchFamily="18" charset="0"/>
              <a:cs typeface="+mn-cs"/>
            </a:endParaRPr>
          </a:p>
        </p:txBody>
      </p:sp>
      <p:sp>
        <p:nvSpPr>
          <p:cNvPr id="3254282"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a:defRPr/>
            </a:pPr>
            <a:endParaRPr lang="en-US" sz="2400">
              <a:latin typeface="Times New Roman" pitchFamily="18" charset="0"/>
              <a:cs typeface="+mn-cs"/>
            </a:endParaRPr>
          </a:p>
        </p:txBody>
      </p:sp>
    </p:spTree>
  </p:cSld>
  <p:clrMap bg1="lt1" tx1="dk1" bg2="lt2" tx2="dk2" accent1="accent1" accent2="accent2" accent3="accent3" accent4="accent4" accent5="accent5" accent6="accent6" hlink="hlink" folHlink="folHlink"/>
  <p:sldLayoutIdLst>
    <p:sldLayoutId id="2147483789"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Lst>
  <p:timing>
    <p:tnLst>
      <p:par>
        <p:cTn id="1" dur="indefinite" restart="never" nodeType="tmRoot"/>
      </p:par>
    </p:tnLst>
  </p:timing>
  <p:hf sldNum="0"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em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ruthmiskinliteracy.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hyperlink" Target="http://www.oup.com/"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9FFCC"/>
        </a:solidFill>
        <a:effectLst/>
      </p:bgPr>
    </p:bg>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395288" y="1268413"/>
            <a:ext cx="936625" cy="431800"/>
          </a:xfrm>
          <a:prstGeom prst="rect">
            <a:avLst/>
          </a:prstGeom>
          <a:solidFill>
            <a:schemeClr val="bg1"/>
          </a:solidFill>
          <a:ln w="9525" algn="ctr">
            <a:noFill/>
            <a:round/>
            <a:headEnd/>
            <a:tailEnd type="triangle" w="med" len="med"/>
          </a:ln>
        </p:spPr>
        <p:txBody>
          <a:bodyPr wrap="none"/>
          <a:lstStyle/>
          <a:p>
            <a:pPr eaLnBrk="0" hangingPunct="0"/>
            <a:endParaRPr lang="en-GB"/>
          </a:p>
        </p:txBody>
      </p:sp>
      <p:sp>
        <p:nvSpPr>
          <p:cNvPr id="19459" name="Rectangle 5"/>
          <p:cNvSpPr>
            <a:spLocks noChangeArrowheads="1"/>
          </p:cNvSpPr>
          <p:nvPr/>
        </p:nvSpPr>
        <p:spPr bwMode="auto">
          <a:xfrm>
            <a:off x="7885113" y="1196975"/>
            <a:ext cx="935037" cy="431800"/>
          </a:xfrm>
          <a:prstGeom prst="rect">
            <a:avLst/>
          </a:prstGeom>
          <a:solidFill>
            <a:schemeClr val="bg1"/>
          </a:solidFill>
          <a:ln w="9525" algn="ctr">
            <a:noFill/>
            <a:round/>
            <a:headEnd/>
            <a:tailEnd type="triangle" w="med" len="med"/>
          </a:ln>
        </p:spPr>
        <p:txBody>
          <a:bodyPr wrap="none"/>
          <a:lstStyle/>
          <a:p>
            <a:pPr eaLnBrk="0" hangingPunct="0"/>
            <a:endParaRPr lang="en-GB"/>
          </a:p>
        </p:txBody>
      </p:sp>
      <p:sp>
        <p:nvSpPr>
          <p:cNvPr id="4" name="Date Placeholder 1"/>
          <p:cNvSpPr>
            <a:spLocks noGrp="1"/>
          </p:cNvSpPr>
          <p:nvPr>
            <p:ph type="dt" sz="quarter" idx="10"/>
          </p:nvPr>
        </p:nvSpPr>
        <p:spPr/>
        <p:txBody>
          <a:bodyPr/>
          <a:lstStyle/>
          <a:p>
            <a:pPr>
              <a:defRPr/>
            </a:pPr>
            <a:fld id="{FD154342-111C-40CF-8850-3118A883DD2A}" type="datetime1">
              <a:rPr lang="en-US"/>
              <a:pPr>
                <a:defRPr/>
              </a:pPr>
              <a:t>1/30/2013</a:t>
            </a:fld>
            <a:endParaRPr lang="en-US"/>
          </a:p>
        </p:txBody>
      </p:sp>
      <p:pic>
        <p:nvPicPr>
          <p:cNvPr id="19461" name="Picture 2"/>
          <p:cNvPicPr preferRelativeResize="0">
            <a:picLocks noGrp="1" noChangeAspect="1" noChangeArrowheads="1"/>
          </p:cNvPicPr>
          <p:nvPr>
            <p:ph type="ctrTitle" idx="4294967295"/>
          </p:nvPr>
        </p:nvPicPr>
        <p:blipFill>
          <a:blip r:embed="rId3"/>
          <a:srcRect/>
          <a:stretch>
            <a:fillRect/>
          </a:stretch>
        </p:blipFill>
        <p:spPr>
          <a:xfrm>
            <a:off x="1258888" y="115888"/>
            <a:ext cx="6842125" cy="4032250"/>
          </a:xfrm>
          <a:solidFill>
            <a:srgbClr val="99FFCC"/>
          </a:solidFill>
          <a:ln cap="flat" algn="ctr">
            <a:solidFill>
              <a:srgbClr val="BBE0E3"/>
            </a:solidFill>
            <a:headEnd type="none" w="med" len="med"/>
            <a:tailEnd type="none" w="med" len="med"/>
          </a:ln>
        </p:spPr>
      </p:pic>
      <p:pic>
        <p:nvPicPr>
          <p:cNvPr id="19462" name="Picture 3"/>
          <p:cNvPicPr>
            <a:picLocks noChangeAspect="1" noChangeArrowheads="1"/>
          </p:cNvPicPr>
          <p:nvPr/>
        </p:nvPicPr>
        <p:blipFill>
          <a:blip r:embed="rId4"/>
          <a:srcRect/>
          <a:stretch>
            <a:fillRect/>
          </a:stretch>
        </p:blipFill>
        <p:spPr bwMode="auto">
          <a:xfrm>
            <a:off x="2627313" y="260350"/>
            <a:ext cx="4392612" cy="2016125"/>
          </a:xfrm>
          <a:prstGeom prst="rect">
            <a:avLst/>
          </a:prstGeom>
          <a:noFill/>
          <a:ln w="9525" algn="ctr">
            <a:noFill/>
            <a:miter lim="800000"/>
            <a:headEnd/>
            <a:tailEnd/>
          </a:ln>
        </p:spPr>
      </p:pic>
      <p:sp>
        <p:nvSpPr>
          <p:cNvPr id="19463" name="Text Box 7"/>
          <p:cNvSpPr txBox="1">
            <a:spLocks noChangeArrowheads="1"/>
          </p:cNvSpPr>
          <p:nvPr/>
        </p:nvSpPr>
        <p:spPr bwMode="auto">
          <a:xfrm>
            <a:off x="1331913" y="4437063"/>
            <a:ext cx="6911975" cy="366712"/>
          </a:xfrm>
          <a:prstGeom prst="rect">
            <a:avLst/>
          </a:prstGeom>
          <a:noFill/>
          <a:ln w="9525">
            <a:noFill/>
            <a:miter lim="800000"/>
            <a:headEnd/>
            <a:tailEnd/>
          </a:ln>
        </p:spPr>
        <p:txBody>
          <a:bodyPr>
            <a:spAutoFit/>
          </a:bodyPr>
          <a:lstStyle/>
          <a:p>
            <a:pPr algn="ctr">
              <a:spcBef>
                <a:spcPct val="50000"/>
              </a:spcBef>
            </a:pPr>
            <a:r>
              <a:rPr lang="en-GB" b="1">
                <a:latin typeface="SassoonCRInfant" pitchFamily="2" charset="0"/>
              </a:rPr>
              <a:t>at</a:t>
            </a:r>
          </a:p>
        </p:txBody>
      </p:sp>
      <p:pic>
        <p:nvPicPr>
          <p:cNvPr id="19464" name="Picture 8"/>
          <p:cNvPicPr>
            <a:picLocks noChangeAspect="1" noChangeArrowheads="1"/>
          </p:cNvPicPr>
          <p:nvPr/>
        </p:nvPicPr>
        <p:blipFill>
          <a:blip r:embed="rId5"/>
          <a:srcRect/>
          <a:stretch>
            <a:fillRect/>
          </a:stretch>
        </p:blipFill>
        <p:spPr bwMode="auto">
          <a:xfrm>
            <a:off x="3779838" y="4735513"/>
            <a:ext cx="2016125" cy="1863725"/>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GB" smtClean="0">
                <a:latin typeface="SassoonCRInfant" pitchFamily="2" charset="0"/>
              </a:rPr>
              <a:t>Fred...</a:t>
            </a:r>
          </a:p>
        </p:txBody>
      </p:sp>
      <p:sp>
        <p:nvSpPr>
          <p:cNvPr id="37890" name="Content Placeholder 2"/>
          <p:cNvSpPr>
            <a:spLocks noGrp="1"/>
          </p:cNvSpPr>
          <p:nvPr>
            <p:ph idx="1"/>
          </p:nvPr>
        </p:nvSpPr>
        <p:spPr/>
        <p:txBody>
          <a:bodyPr/>
          <a:lstStyle/>
          <a:p>
            <a:pPr eaLnBrk="1" hangingPunct="1"/>
            <a:r>
              <a:rPr lang="en-GB" sz="3200" smtClean="0">
                <a:latin typeface="SassoonCRInfant" pitchFamily="2" charset="0"/>
              </a:rPr>
              <a:t>Fred helps children learn to read and spell! </a:t>
            </a:r>
          </a:p>
          <a:p>
            <a:pPr eaLnBrk="1" hangingPunct="1">
              <a:buFontTx/>
              <a:buNone/>
            </a:pPr>
            <a:r>
              <a:rPr lang="en-GB" sz="3200" smtClean="0">
                <a:solidFill>
                  <a:srgbClr val="0070C0"/>
                </a:solidFill>
                <a:latin typeface="SassoonCRInfant" pitchFamily="2" charset="0"/>
              </a:rPr>
              <a:t>	Children convert words into sounds …we call this </a:t>
            </a:r>
            <a:r>
              <a:rPr lang="en-GB" sz="3200" i="1" smtClean="0">
                <a:solidFill>
                  <a:srgbClr val="0070C0"/>
                </a:solidFill>
                <a:latin typeface="SassoonCRInfant" pitchFamily="2" charset="0"/>
              </a:rPr>
              <a:t>Fred Talk</a:t>
            </a:r>
            <a:r>
              <a:rPr lang="en-GB" sz="3200" smtClean="0">
                <a:solidFill>
                  <a:srgbClr val="0070C0"/>
                </a:solidFill>
                <a:latin typeface="SassoonCRInfant" pitchFamily="2" charset="0"/>
              </a:rPr>
              <a:t>.</a:t>
            </a:r>
          </a:p>
          <a:p>
            <a:pPr eaLnBrk="1" hangingPunct="1">
              <a:buFontTx/>
              <a:buNone/>
            </a:pPr>
            <a:endParaRPr lang="en-GB" sz="3200" smtClean="0">
              <a:latin typeface="SassoonCRInfant" pitchFamily="2" charset="0"/>
            </a:endParaRPr>
          </a:p>
          <a:p>
            <a:pPr eaLnBrk="1" hangingPunct="1">
              <a:buFontTx/>
              <a:buNone/>
            </a:pPr>
            <a:r>
              <a:rPr lang="en-GB" sz="3200" smtClean="0">
                <a:latin typeface="SassoonCRInfant" pitchFamily="2" charset="0"/>
              </a:rPr>
              <a:t>	They press the sounds they hear on to their fingers...</a:t>
            </a:r>
            <a:r>
              <a:rPr lang="en-GB" sz="3200" smtClean="0">
                <a:solidFill>
                  <a:srgbClr val="0070C0"/>
                </a:solidFill>
                <a:latin typeface="SassoonCRInfant" pitchFamily="2" charset="0"/>
              </a:rPr>
              <a:t>we call this </a:t>
            </a:r>
            <a:r>
              <a:rPr lang="en-GB" sz="3200" i="1" smtClean="0">
                <a:solidFill>
                  <a:srgbClr val="0070C0"/>
                </a:solidFill>
                <a:latin typeface="SassoonCRInfant" pitchFamily="2" charset="0"/>
              </a:rPr>
              <a:t>Fred Fingers.</a:t>
            </a:r>
          </a:p>
          <a:p>
            <a:pPr eaLnBrk="1" hangingPunct="1">
              <a:buFont typeface="Wingdings" pitchFamily="2" charset="2"/>
              <a:buNone/>
            </a:pPr>
            <a:endParaRPr lang="en-GB" sz="3200" smtClean="0">
              <a:latin typeface="SassoonCRInfant" pitchFamily="2" charset="0"/>
            </a:endParaRPr>
          </a:p>
          <a:p>
            <a:pPr eaLnBrk="1" hangingPunct="1">
              <a:buFont typeface="Wingdings" pitchFamily="2" charset="2"/>
              <a:buNone/>
            </a:pPr>
            <a:endParaRPr lang="en-GB" sz="3200" smtClean="0"/>
          </a:p>
        </p:txBody>
      </p:sp>
      <p:sp>
        <p:nvSpPr>
          <p:cNvPr id="4" name="Date Placeholder 3"/>
          <p:cNvSpPr>
            <a:spLocks noGrp="1"/>
          </p:cNvSpPr>
          <p:nvPr>
            <p:ph type="dt" sz="quarter" idx="10"/>
          </p:nvPr>
        </p:nvSpPr>
        <p:spPr/>
        <p:txBody>
          <a:bodyPr/>
          <a:lstStyle/>
          <a:p>
            <a:pPr>
              <a:defRPr/>
            </a:pPr>
            <a:fld id="{8B3D6495-1480-40A2-ADCA-288D8BF4E1EB}" type="datetime1">
              <a:rPr lang="en-US" smtClean="0"/>
              <a:pPr>
                <a:defRPr/>
              </a:pPr>
              <a:t>1/30/2013</a:t>
            </a:fld>
            <a:endParaRPr lang="en-US"/>
          </a:p>
        </p:txBody>
      </p:sp>
      <p:pic>
        <p:nvPicPr>
          <p:cNvPr id="37892" name="Picture 5"/>
          <p:cNvPicPr>
            <a:picLocks noChangeAspect="1" noChangeArrowheads="1"/>
          </p:cNvPicPr>
          <p:nvPr/>
        </p:nvPicPr>
        <p:blipFill>
          <a:blip r:embed="rId3"/>
          <a:srcRect/>
          <a:stretch>
            <a:fillRect/>
          </a:stretch>
        </p:blipFill>
        <p:spPr bwMode="auto">
          <a:xfrm>
            <a:off x="6500813" y="4429125"/>
            <a:ext cx="1827212" cy="2024063"/>
          </a:xfrm>
          <a:prstGeom prst="rect">
            <a:avLst/>
          </a:prstGeom>
          <a:noFill/>
          <a:ln w="9525">
            <a:noFill/>
            <a:miter lim="800000"/>
            <a:headEnd/>
            <a:tailEnd/>
          </a:ln>
        </p:spPr>
      </p:pic>
      <p:pic>
        <p:nvPicPr>
          <p:cNvPr id="37893" name="Picture 11"/>
          <p:cNvPicPr>
            <a:picLocks noChangeAspect="1" noChangeArrowheads="1"/>
          </p:cNvPicPr>
          <p:nvPr/>
        </p:nvPicPr>
        <p:blipFill>
          <a:blip r:embed="rId4"/>
          <a:srcRect/>
          <a:stretch>
            <a:fillRect/>
          </a:stretch>
        </p:blipFill>
        <p:spPr bwMode="auto">
          <a:xfrm rot="-404481">
            <a:off x="6126163" y="374650"/>
            <a:ext cx="1990725"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GB" smtClean="0">
                <a:latin typeface="SassoonCRInfant" pitchFamily="2" charset="0"/>
              </a:rPr>
              <a:t>And...</a:t>
            </a:r>
          </a:p>
        </p:txBody>
      </p:sp>
      <p:sp>
        <p:nvSpPr>
          <p:cNvPr id="39938" name="Content Placeholder 2"/>
          <p:cNvSpPr>
            <a:spLocks noGrp="1"/>
          </p:cNvSpPr>
          <p:nvPr>
            <p:ph idx="1"/>
          </p:nvPr>
        </p:nvSpPr>
        <p:spPr>
          <a:xfrm>
            <a:off x="428625" y="1714500"/>
            <a:ext cx="8229600" cy="4344988"/>
          </a:xfrm>
        </p:spPr>
        <p:txBody>
          <a:bodyPr/>
          <a:lstStyle/>
          <a:p>
            <a:pPr eaLnBrk="1" hangingPunct="1"/>
            <a:r>
              <a:rPr lang="en-GB" sz="3200" smtClean="0">
                <a:latin typeface="SassoonCRInfant" pitchFamily="2" charset="0"/>
              </a:rPr>
              <a:t>By </a:t>
            </a:r>
            <a:r>
              <a:rPr lang="en-GB" sz="3200" b="1" smtClean="0">
                <a:latin typeface="SassoonCRInfant" pitchFamily="2" charset="0"/>
              </a:rPr>
              <a:t>reading </a:t>
            </a:r>
            <a:r>
              <a:rPr lang="en-GB" sz="3200" smtClean="0">
                <a:latin typeface="SassoonCRInfant" pitchFamily="2" charset="0"/>
              </a:rPr>
              <a:t>to your child lots of lovely stories and asking lots of questions!</a:t>
            </a:r>
          </a:p>
          <a:p>
            <a:pPr eaLnBrk="1" hangingPunct="1">
              <a:buFont typeface="Wingdings" pitchFamily="2" charset="2"/>
              <a:buNone/>
            </a:pPr>
            <a:r>
              <a:rPr lang="en-GB" sz="3200" smtClean="0">
                <a:latin typeface="SassoonCRInfant" pitchFamily="2" charset="0"/>
              </a:rPr>
              <a:t>Use these prompts to help you:</a:t>
            </a:r>
          </a:p>
          <a:p>
            <a:pPr eaLnBrk="1" hangingPunct="1">
              <a:buFont typeface="Wingdings" pitchFamily="2" charset="2"/>
              <a:buNone/>
            </a:pPr>
            <a:endParaRPr lang="en-GB" sz="3200" smtClean="0">
              <a:latin typeface="SassoonCRInfant" pitchFamily="2" charset="0"/>
            </a:endParaRPr>
          </a:p>
          <a:p>
            <a:pPr eaLnBrk="1" hangingPunct="1">
              <a:buFont typeface="Wingdings" pitchFamily="2" charset="2"/>
              <a:buNone/>
            </a:pPr>
            <a:endParaRPr lang="en-GB" sz="2400" smtClean="0"/>
          </a:p>
        </p:txBody>
      </p:sp>
      <p:sp>
        <p:nvSpPr>
          <p:cNvPr id="4" name="Date Placeholder 3"/>
          <p:cNvSpPr>
            <a:spLocks noGrp="1"/>
          </p:cNvSpPr>
          <p:nvPr>
            <p:ph type="dt" sz="quarter" idx="10"/>
          </p:nvPr>
        </p:nvSpPr>
        <p:spPr/>
        <p:txBody>
          <a:bodyPr/>
          <a:lstStyle/>
          <a:p>
            <a:pPr>
              <a:defRPr/>
            </a:pPr>
            <a:fld id="{8B3D6495-1480-40A2-ADCA-288D8BF4E1EB}" type="datetime1">
              <a:rPr lang="en-US" smtClean="0"/>
              <a:pPr>
                <a:defRPr/>
              </a:pPr>
              <a:t>1/30/2013</a:t>
            </a:fld>
            <a:endParaRPr lang="en-US"/>
          </a:p>
        </p:txBody>
      </p:sp>
      <p:sp>
        <p:nvSpPr>
          <p:cNvPr id="27653" name="AutoShape 3"/>
          <p:cNvSpPr>
            <a:spLocks noChangeArrowheads="1"/>
          </p:cNvSpPr>
          <p:nvPr/>
        </p:nvSpPr>
        <p:spPr bwMode="auto">
          <a:xfrm>
            <a:off x="6083300" y="3068638"/>
            <a:ext cx="2881313" cy="1439862"/>
          </a:xfrm>
          <a:prstGeom prst="cloudCallout">
            <a:avLst>
              <a:gd name="adj1" fmla="val 43056"/>
              <a:gd name="adj2" fmla="val 54963"/>
            </a:avLst>
          </a:prstGeom>
          <a:gradFill rotWithShape="1">
            <a:gsLst>
              <a:gs pos="0">
                <a:srgbClr val="FFFF99"/>
              </a:gs>
              <a:gs pos="100000">
                <a:schemeClr val="bg1"/>
              </a:gs>
            </a:gsLst>
            <a:lin ang="5400000" scaled="1"/>
          </a:gradFill>
          <a:ln w="9525">
            <a:solidFill>
              <a:schemeClr val="tx1"/>
            </a:solidFill>
            <a:round/>
            <a:headEnd/>
            <a:tailEnd/>
          </a:ln>
        </p:spPr>
        <p:txBody>
          <a:bodyPr/>
          <a:lstStyle/>
          <a:p>
            <a:pPr algn="ctr"/>
            <a:r>
              <a:rPr lang="cy-GB" b="1"/>
              <a:t> </a:t>
            </a:r>
            <a:r>
              <a:rPr lang="cy-GB" sz="2400">
                <a:latin typeface="SassoonCRInfant" pitchFamily="2" charset="0"/>
              </a:rPr>
              <a:t>What is that character thinking?</a:t>
            </a:r>
            <a:endParaRPr lang="en-GB" sz="2400">
              <a:latin typeface="SassoonCRInfant" pitchFamily="2" charset="0"/>
            </a:endParaRPr>
          </a:p>
        </p:txBody>
      </p:sp>
      <p:sp>
        <p:nvSpPr>
          <p:cNvPr id="27654" name="AutoShape 4"/>
          <p:cNvSpPr>
            <a:spLocks noChangeArrowheads="1"/>
          </p:cNvSpPr>
          <p:nvPr/>
        </p:nvSpPr>
        <p:spPr bwMode="auto">
          <a:xfrm>
            <a:off x="3276600" y="5157788"/>
            <a:ext cx="2303463" cy="1557337"/>
          </a:xfrm>
          <a:prstGeom prst="wedgeEllipseCallout">
            <a:avLst>
              <a:gd name="adj1" fmla="val -77912"/>
              <a:gd name="adj2" fmla="val 28898"/>
            </a:avLst>
          </a:prstGeom>
          <a:gradFill rotWithShape="1">
            <a:gsLst>
              <a:gs pos="0">
                <a:srgbClr val="FF99CC"/>
              </a:gs>
              <a:gs pos="100000">
                <a:schemeClr val="bg1"/>
              </a:gs>
            </a:gsLst>
            <a:path path="rect">
              <a:fillToRect l="50000" t="50000" r="50000" b="50000"/>
            </a:path>
          </a:gradFill>
          <a:ln w="9525">
            <a:solidFill>
              <a:schemeClr val="tx1"/>
            </a:solidFill>
            <a:miter lim="800000"/>
            <a:headEnd/>
            <a:tailEnd/>
          </a:ln>
        </p:spPr>
        <p:txBody>
          <a:bodyPr/>
          <a:lstStyle/>
          <a:p>
            <a:pPr algn="ctr">
              <a:spcBef>
                <a:spcPct val="50000"/>
              </a:spcBef>
            </a:pPr>
            <a:r>
              <a:rPr lang="cy-GB" sz="2400">
                <a:latin typeface="SassoonCRInfant" pitchFamily="2" charset="0"/>
              </a:rPr>
              <a:t>What is the character saying?</a:t>
            </a:r>
            <a:endParaRPr lang="en-US" sz="2400">
              <a:latin typeface="SassoonCRInfant" pitchFamily="2" charset="0"/>
            </a:endParaRPr>
          </a:p>
          <a:p>
            <a:pPr algn="ctr"/>
            <a:endParaRPr lang="en-GB" sz="2400" b="1">
              <a:latin typeface="SassoonCRInfant" pitchFamily="2" charset="0"/>
            </a:endParaRPr>
          </a:p>
        </p:txBody>
      </p:sp>
      <p:sp>
        <p:nvSpPr>
          <p:cNvPr id="27655" name="Oval 5"/>
          <p:cNvSpPr>
            <a:spLocks noChangeArrowheads="1"/>
          </p:cNvSpPr>
          <p:nvPr/>
        </p:nvSpPr>
        <p:spPr bwMode="auto">
          <a:xfrm>
            <a:off x="5795963" y="4868863"/>
            <a:ext cx="3203575" cy="1873250"/>
          </a:xfrm>
          <a:prstGeom prst="ellipse">
            <a:avLst/>
          </a:prstGeom>
          <a:gradFill rotWithShape="1">
            <a:gsLst>
              <a:gs pos="0">
                <a:srgbClr val="66FF99"/>
              </a:gs>
              <a:gs pos="100000">
                <a:schemeClr val="bg1"/>
              </a:gs>
            </a:gsLst>
            <a:lin ang="5400000" scaled="1"/>
          </a:gradFill>
          <a:ln w="9525">
            <a:solidFill>
              <a:schemeClr val="tx1"/>
            </a:solidFill>
            <a:round/>
            <a:headEnd/>
            <a:tailEnd/>
          </a:ln>
        </p:spPr>
        <p:txBody>
          <a:bodyPr wrap="none" anchor="ctr"/>
          <a:lstStyle/>
          <a:p>
            <a:pPr algn="ctr">
              <a:spcBef>
                <a:spcPct val="50000"/>
              </a:spcBef>
            </a:pPr>
            <a:endParaRPr lang="cy-GB"/>
          </a:p>
          <a:p>
            <a:pPr algn="ctr">
              <a:spcBef>
                <a:spcPct val="50000"/>
              </a:spcBef>
            </a:pPr>
            <a:r>
              <a:rPr lang="cy-GB" sz="2400">
                <a:latin typeface="SassoonCRInfant" pitchFamily="2" charset="0"/>
              </a:rPr>
              <a:t>What do you </a:t>
            </a:r>
          </a:p>
          <a:p>
            <a:pPr algn="ctr">
              <a:spcBef>
                <a:spcPct val="50000"/>
              </a:spcBef>
            </a:pPr>
            <a:r>
              <a:rPr lang="cy-GB" sz="2400">
                <a:latin typeface="SassoonCRInfant" pitchFamily="2" charset="0"/>
              </a:rPr>
              <a:t>think that character is </a:t>
            </a:r>
          </a:p>
          <a:p>
            <a:pPr algn="ctr">
              <a:spcBef>
                <a:spcPct val="50000"/>
              </a:spcBef>
            </a:pPr>
            <a:r>
              <a:rPr lang="cy-GB" sz="2400">
                <a:latin typeface="SassoonCRInfant" pitchFamily="2" charset="0"/>
              </a:rPr>
              <a:t>feeling now?</a:t>
            </a:r>
            <a:endParaRPr lang="en-US" sz="2400">
              <a:latin typeface="SassoonCRInfant" pitchFamily="2" charset="0"/>
            </a:endParaRPr>
          </a:p>
          <a:p>
            <a:pPr algn="ctr"/>
            <a:endParaRPr lang="en-GB" sz="2400">
              <a:latin typeface="SassoonCRInfant" pitchFamily="2" charset="0"/>
            </a:endParaRPr>
          </a:p>
        </p:txBody>
      </p:sp>
      <p:sp>
        <p:nvSpPr>
          <p:cNvPr id="27656" name="AutoShape 6"/>
          <p:cNvSpPr>
            <a:spLocks noChangeArrowheads="1"/>
          </p:cNvSpPr>
          <p:nvPr/>
        </p:nvSpPr>
        <p:spPr bwMode="auto">
          <a:xfrm>
            <a:off x="323850" y="4005263"/>
            <a:ext cx="3240088" cy="2016125"/>
          </a:xfrm>
          <a:prstGeom prst="irregularSeal1">
            <a:avLst/>
          </a:prstGeom>
          <a:gradFill rotWithShape="1">
            <a:gsLst>
              <a:gs pos="0">
                <a:schemeClr val="bg1"/>
              </a:gs>
              <a:gs pos="100000">
                <a:srgbClr val="0099CC"/>
              </a:gs>
            </a:gsLst>
            <a:lin ang="5400000" scaled="1"/>
          </a:gradFill>
          <a:ln w="9525">
            <a:solidFill>
              <a:schemeClr val="tx1"/>
            </a:solidFill>
            <a:miter lim="800000"/>
            <a:headEnd/>
            <a:tailEnd/>
          </a:ln>
        </p:spPr>
        <p:txBody>
          <a:bodyPr wrap="none" anchor="ctr"/>
          <a:lstStyle/>
          <a:p>
            <a:pPr algn="ctr"/>
            <a:r>
              <a:rPr lang="cy-GB" sz="2200">
                <a:latin typeface="SassoonCRInfant" pitchFamily="2" charset="0"/>
              </a:rPr>
              <a:t>What is happening?</a:t>
            </a:r>
            <a:endParaRPr lang="en-GB" sz="2200">
              <a:latin typeface="SassoonCRInfant" pitchFamily="2" charset="0"/>
            </a:endParaRPr>
          </a:p>
        </p:txBody>
      </p:sp>
      <p:sp>
        <p:nvSpPr>
          <p:cNvPr id="26634" name="Rounded Rectangle 9"/>
          <p:cNvSpPr>
            <a:spLocks noChangeArrowheads="1"/>
          </p:cNvSpPr>
          <p:nvPr/>
        </p:nvSpPr>
        <p:spPr bwMode="auto">
          <a:xfrm>
            <a:off x="3492500" y="3500438"/>
            <a:ext cx="2447925" cy="1360487"/>
          </a:xfrm>
          <a:prstGeom prst="roundRect">
            <a:avLst>
              <a:gd name="adj"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lgn="ctr">
            <a:solidFill>
              <a:schemeClr val="tx1"/>
            </a:solidFill>
            <a:round/>
            <a:headEnd/>
            <a:tailEnd type="triangle" w="med" len="med"/>
          </a:ln>
        </p:spPr>
        <p:txBody>
          <a:bodyPr wrap="none"/>
          <a:lstStyle/>
          <a:p>
            <a:pPr algn="ctr" eaLnBrk="0" hangingPunct="0">
              <a:defRPr/>
            </a:pPr>
            <a:r>
              <a:rPr lang="en-GB" sz="2400">
                <a:latin typeface="SassoonCRInfant" pitchFamily="2" charset="0"/>
              </a:rPr>
              <a:t>What do you think </a:t>
            </a:r>
          </a:p>
          <a:p>
            <a:pPr algn="ctr" eaLnBrk="0" hangingPunct="0">
              <a:defRPr/>
            </a:pPr>
            <a:r>
              <a:rPr lang="en-GB" sz="2400">
                <a:latin typeface="SassoonCRInfant" pitchFamily="2" charset="0"/>
              </a:rPr>
              <a:t>happens next?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6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6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6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animBg="1"/>
      <p:bldP spid="27654" grpId="0" animBg="1"/>
      <p:bldP spid="27655" grpId="0" animBg="1"/>
      <p:bldP spid="27656" grpId="0" animBg="1"/>
      <p:bldP spid="266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pPr eaLnBrk="1" hangingPunct="1"/>
            <a:r>
              <a:rPr lang="en-GB" smtClean="0">
                <a:latin typeface="SassoonCRInfant" pitchFamily="2" charset="0"/>
              </a:rPr>
              <a:t>And...</a:t>
            </a:r>
          </a:p>
        </p:txBody>
      </p:sp>
      <p:sp>
        <p:nvSpPr>
          <p:cNvPr id="41986" name="Content Placeholder 2"/>
          <p:cNvSpPr>
            <a:spLocks noGrp="1"/>
          </p:cNvSpPr>
          <p:nvPr>
            <p:ph idx="1"/>
          </p:nvPr>
        </p:nvSpPr>
        <p:spPr>
          <a:xfrm>
            <a:off x="428625" y="1714500"/>
            <a:ext cx="8715375" cy="4344988"/>
          </a:xfrm>
        </p:spPr>
        <p:txBody>
          <a:bodyPr/>
          <a:lstStyle/>
          <a:p>
            <a:pPr eaLnBrk="1" hangingPunct="1"/>
            <a:endParaRPr lang="en-GB" sz="2400" smtClean="0"/>
          </a:p>
          <a:p>
            <a:pPr eaLnBrk="1" hangingPunct="1"/>
            <a:r>
              <a:rPr lang="en-GB" sz="2400" smtClean="0">
                <a:latin typeface="SassoonCRInfant" pitchFamily="2" charset="0"/>
              </a:rPr>
              <a:t>By having a look at the parents’ pages on the web for tips and resources for supporting your child at home:</a:t>
            </a:r>
          </a:p>
          <a:p>
            <a:pPr eaLnBrk="1" hangingPunct="1">
              <a:buFont typeface="Wingdings" pitchFamily="2" charset="2"/>
              <a:buNone/>
            </a:pPr>
            <a:endParaRPr lang="en-GB" sz="2400" smtClean="0">
              <a:latin typeface="SassoonCRInfant" pitchFamily="2" charset="0"/>
            </a:endParaRPr>
          </a:p>
          <a:p>
            <a:pPr eaLnBrk="1" hangingPunct="1">
              <a:buFont typeface="Wingdings" pitchFamily="2" charset="2"/>
              <a:buNone/>
            </a:pPr>
            <a:r>
              <a:rPr lang="en-GB" sz="3200" smtClean="0">
                <a:latin typeface="SassoonCRInfant" pitchFamily="2" charset="0"/>
                <a:hlinkClick r:id="rId3"/>
              </a:rPr>
              <a:t>www.ruthmiskinliteracy.com</a:t>
            </a:r>
            <a:r>
              <a:rPr lang="en-GB" sz="3200" smtClean="0">
                <a:latin typeface="SassoonCRInfant" pitchFamily="2" charset="0"/>
              </a:rPr>
              <a:t> </a:t>
            </a:r>
          </a:p>
          <a:p>
            <a:pPr eaLnBrk="1" hangingPunct="1">
              <a:buFont typeface="Wingdings" pitchFamily="2" charset="2"/>
              <a:buNone/>
            </a:pPr>
            <a:r>
              <a:rPr lang="en-GB" sz="2400" smtClean="0">
                <a:latin typeface="SassoonCRInfant" pitchFamily="2" charset="0"/>
              </a:rPr>
              <a:t>or</a:t>
            </a:r>
          </a:p>
          <a:p>
            <a:pPr eaLnBrk="1" hangingPunct="1">
              <a:buFont typeface="Wingdings" pitchFamily="2" charset="2"/>
              <a:buNone/>
            </a:pPr>
            <a:r>
              <a:rPr lang="en-GB" sz="3200" smtClean="0">
                <a:latin typeface="SassoonCRInfant" pitchFamily="2" charset="0"/>
                <a:hlinkClick r:id="rId4"/>
              </a:rPr>
              <a:t>www.</a:t>
            </a:r>
            <a:r>
              <a:rPr lang="en-GB" sz="3200" b="1" smtClean="0">
                <a:latin typeface="SassoonCRInfant" pitchFamily="2" charset="0"/>
                <a:hlinkClick r:id="rId4"/>
              </a:rPr>
              <a:t>oup</a:t>
            </a:r>
            <a:r>
              <a:rPr lang="en-GB" sz="3200" smtClean="0">
                <a:latin typeface="SassoonCRInfant" pitchFamily="2" charset="0"/>
                <a:hlinkClick r:id="rId4"/>
              </a:rPr>
              <a:t>.com</a:t>
            </a:r>
            <a:r>
              <a:rPr lang="en-GB" sz="3200" smtClean="0">
                <a:latin typeface="SassoonCRInfant" pitchFamily="2" charset="0"/>
              </a:rPr>
              <a:t>  </a:t>
            </a:r>
            <a:r>
              <a:rPr lang="en-GB" sz="2400" smtClean="0"/>
              <a:t> </a:t>
            </a:r>
          </a:p>
          <a:p>
            <a:pPr eaLnBrk="1" hangingPunct="1">
              <a:buFont typeface="Wingdings" pitchFamily="2" charset="2"/>
              <a:buNone/>
            </a:pPr>
            <a:r>
              <a:rPr lang="en-GB" sz="2000" smtClean="0">
                <a:latin typeface="SassoonCRInfant" pitchFamily="2" charset="0"/>
              </a:rPr>
              <a:t>(RWI resources are published by Oxford University Press)</a:t>
            </a:r>
            <a:r>
              <a:rPr lang="en-GB" sz="2400" smtClean="0"/>
              <a:t> </a:t>
            </a:r>
          </a:p>
          <a:p>
            <a:pPr eaLnBrk="1" hangingPunct="1">
              <a:buFont typeface="Wingdings" pitchFamily="2" charset="2"/>
              <a:buNone/>
            </a:pPr>
            <a:endParaRPr lang="en-GB" sz="2400" smtClean="0"/>
          </a:p>
          <a:p>
            <a:pPr eaLnBrk="1" hangingPunct="1">
              <a:buFont typeface="Wingdings" pitchFamily="2" charset="2"/>
              <a:buNone/>
            </a:pPr>
            <a:endParaRPr lang="en-GB" sz="2400" smtClean="0"/>
          </a:p>
        </p:txBody>
      </p:sp>
      <p:sp>
        <p:nvSpPr>
          <p:cNvPr id="4" name="Date Placeholder 3"/>
          <p:cNvSpPr>
            <a:spLocks noGrp="1"/>
          </p:cNvSpPr>
          <p:nvPr>
            <p:ph type="dt" sz="quarter" idx="10"/>
          </p:nvPr>
        </p:nvSpPr>
        <p:spPr/>
        <p:txBody>
          <a:bodyPr/>
          <a:lstStyle/>
          <a:p>
            <a:pPr>
              <a:defRPr/>
            </a:pPr>
            <a:fld id="{8B3D6495-1480-40A2-ADCA-288D8BF4E1EB}" type="datetime1">
              <a:rPr lang="en-US" smtClean="0"/>
              <a:pPr>
                <a:defRPr/>
              </a:pPr>
              <a:t>1/30/2013</a:t>
            </a:fld>
            <a:endParaRPr lang="en-US"/>
          </a:p>
        </p:txBody>
      </p:sp>
      <p:pic>
        <p:nvPicPr>
          <p:cNvPr id="41988" name="Picture 3" descr="C:\Users\jane\Pictures\9780198386643_140.jpg"/>
          <p:cNvPicPr>
            <a:picLocks noChangeAspect="1" noChangeArrowheads="1"/>
          </p:cNvPicPr>
          <p:nvPr/>
        </p:nvPicPr>
        <p:blipFill>
          <a:blip r:embed="rId5"/>
          <a:srcRect/>
          <a:stretch>
            <a:fillRect/>
          </a:stretch>
        </p:blipFill>
        <p:spPr bwMode="auto">
          <a:xfrm rot="6240000">
            <a:off x="5969794" y="3305969"/>
            <a:ext cx="1482725" cy="1243013"/>
          </a:xfrm>
          <a:prstGeom prst="rect">
            <a:avLst/>
          </a:prstGeom>
          <a:noFill/>
          <a:ln w="9525">
            <a:noFill/>
            <a:miter lim="800000"/>
            <a:headEnd/>
            <a:tailEnd/>
          </a:ln>
        </p:spPr>
      </p:pic>
      <p:pic>
        <p:nvPicPr>
          <p:cNvPr id="41989" name="Picture 5" descr="C:\Users\jane\Pictures\9780198386803_130.jpg"/>
          <p:cNvPicPr>
            <a:picLocks noChangeAspect="1" noChangeArrowheads="1"/>
          </p:cNvPicPr>
          <p:nvPr/>
        </p:nvPicPr>
        <p:blipFill>
          <a:blip r:embed="rId6"/>
          <a:srcRect/>
          <a:stretch>
            <a:fillRect/>
          </a:stretch>
        </p:blipFill>
        <p:spPr bwMode="auto">
          <a:xfrm rot="-1440000">
            <a:off x="7286625" y="3186113"/>
            <a:ext cx="1198563"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5A62DE4-FFBE-497D-957B-6E523EE35CA2}" type="datetime1">
              <a:rPr lang="en-US" smtClean="0"/>
              <a:pPr>
                <a:defRPr/>
              </a:pPr>
              <a:t>1/30/2013</a:t>
            </a:fld>
            <a:endParaRPr lang="en-US"/>
          </a:p>
        </p:txBody>
      </p:sp>
      <p:pic>
        <p:nvPicPr>
          <p:cNvPr id="44034" name="Picture 3"/>
          <p:cNvPicPr>
            <a:picLocks noChangeAspect="1" noChangeArrowheads="1"/>
          </p:cNvPicPr>
          <p:nvPr/>
        </p:nvPicPr>
        <p:blipFill>
          <a:blip r:embed="rId2"/>
          <a:srcRect/>
          <a:stretch>
            <a:fillRect/>
          </a:stretch>
        </p:blipFill>
        <p:spPr bwMode="auto">
          <a:xfrm>
            <a:off x="6215063" y="0"/>
            <a:ext cx="2678112" cy="1228725"/>
          </a:xfrm>
          <a:prstGeom prst="rect">
            <a:avLst/>
          </a:prstGeom>
          <a:noFill/>
          <a:ln w="9525" algn="ctr">
            <a:noFill/>
            <a:miter lim="800000"/>
            <a:headEnd/>
            <a:tailEnd/>
          </a:ln>
        </p:spPr>
      </p:pic>
      <p:sp>
        <p:nvSpPr>
          <p:cNvPr id="44035" name="Text Box 4"/>
          <p:cNvSpPr txBox="1">
            <a:spLocks noChangeArrowheads="1"/>
          </p:cNvSpPr>
          <p:nvPr/>
        </p:nvSpPr>
        <p:spPr bwMode="auto">
          <a:xfrm>
            <a:off x="971550" y="722313"/>
            <a:ext cx="4824413" cy="762000"/>
          </a:xfrm>
          <a:prstGeom prst="rect">
            <a:avLst/>
          </a:prstGeom>
          <a:noFill/>
          <a:ln w="9525">
            <a:noFill/>
            <a:miter lim="800000"/>
            <a:headEnd/>
            <a:tailEnd/>
          </a:ln>
        </p:spPr>
        <p:txBody>
          <a:bodyPr>
            <a:spAutoFit/>
          </a:bodyPr>
          <a:lstStyle/>
          <a:p>
            <a:pPr>
              <a:spcBef>
                <a:spcPct val="50000"/>
              </a:spcBef>
            </a:pPr>
            <a:r>
              <a:rPr lang="en-GB" sz="4400">
                <a:solidFill>
                  <a:schemeClr val="tx2"/>
                </a:solidFill>
                <a:latin typeface="SassoonCRInfant" pitchFamily="2" charset="0"/>
              </a:rPr>
              <a:t>Assessment… </a:t>
            </a:r>
          </a:p>
        </p:txBody>
      </p:sp>
      <p:sp>
        <p:nvSpPr>
          <p:cNvPr id="44036" name="Text Box 5"/>
          <p:cNvSpPr txBox="1">
            <a:spLocks noChangeArrowheads="1"/>
          </p:cNvSpPr>
          <p:nvPr/>
        </p:nvSpPr>
        <p:spPr bwMode="auto">
          <a:xfrm>
            <a:off x="827088" y="1557338"/>
            <a:ext cx="7848600" cy="4359275"/>
          </a:xfrm>
          <a:prstGeom prst="rect">
            <a:avLst/>
          </a:prstGeom>
          <a:noFill/>
          <a:ln w="9525">
            <a:noFill/>
            <a:miter lim="800000"/>
            <a:headEnd/>
            <a:tailEnd/>
          </a:ln>
        </p:spPr>
        <p:txBody>
          <a:bodyPr>
            <a:spAutoFit/>
          </a:bodyPr>
          <a:lstStyle/>
          <a:p>
            <a:pPr>
              <a:spcBef>
                <a:spcPct val="50000"/>
              </a:spcBef>
            </a:pPr>
            <a:r>
              <a:rPr lang="en-GB" sz="4000">
                <a:latin typeface="SassoonCRInfant" pitchFamily="2" charset="0"/>
              </a:rPr>
              <a:t>The children are assessed for their phonic understanding every 7 to 8 weeks. From these assessments they are then re-grouped by the school leadership team and the groups are cross checked with teacher knowledge (class &amp; RWI teacher).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3"/>
          <p:cNvPicPr>
            <a:picLocks noChangeAspect="1" noChangeArrowheads="1"/>
          </p:cNvPicPr>
          <p:nvPr/>
        </p:nvPicPr>
        <p:blipFill>
          <a:blip r:embed="rId2"/>
          <a:srcRect/>
          <a:stretch>
            <a:fillRect/>
          </a:stretch>
        </p:blipFill>
        <p:spPr bwMode="auto">
          <a:xfrm>
            <a:off x="6215063" y="0"/>
            <a:ext cx="2678112" cy="1228725"/>
          </a:xfrm>
          <a:prstGeom prst="rect">
            <a:avLst/>
          </a:prstGeom>
          <a:noFill/>
          <a:ln w="9525" algn="ctr">
            <a:noFill/>
            <a:miter lim="800000"/>
            <a:headEnd/>
            <a:tailEnd/>
          </a:ln>
        </p:spPr>
      </p:pic>
      <p:sp>
        <p:nvSpPr>
          <p:cNvPr id="45058" name="Text Box 5"/>
          <p:cNvSpPr txBox="1">
            <a:spLocks noChangeArrowheads="1"/>
          </p:cNvSpPr>
          <p:nvPr/>
        </p:nvSpPr>
        <p:spPr bwMode="auto">
          <a:xfrm>
            <a:off x="684213" y="650875"/>
            <a:ext cx="5256212" cy="762000"/>
          </a:xfrm>
          <a:prstGeom prst="rect">
            <a:avLst/>
          </a:prstGeom>
          <a:noFill/>
          <a:ln w="9525">
            <a:noFill/>
            <a:miter lim="800000"/>
            <a:headEnd/>
            <a:tailEnd/>
          </a:ln>
        </p:spPr>
        <p:txBody>
          <a:bodyPr>
            <a:spAutoFit/>
          </a:bodyPr>
          <a:lstStyle/>
          <a:p>
            <a:pPr>
              <a:spcBef>
                <a:spcPct val="50000"/>
              </a:spcBef>
            </a:pPr>
            <a:r>
              <a:rPr lang="en-GB" sz="4400">
                <a:solidFill>
                  <a:schemeClr val="tx2"/>
                </a:solidFill>
                <a:latin typeface="SassoonCRInfant" pitchFamily="2" charset="0"/>
              </a:rPr>
              <a:t>Accelerated progress…</a:t>
            </a:r>
          </a:p>
        </p:txBody>
      </p:sp>
      <p:sp>
        <p:nvSpPr>
          <p:cNvPr id="45059" name="Text Box 7"/>
          <p:cNvSpPr txBox="1">
            <a:spLocks noChangeArrowheads="1"/>
          </p:cNvSpPr>
          <p:nvPr/>
        </p:nvSpPr>
        <p:spPr bwMode="auto">
          <a:xfrm>
            <a:off x="323850" y="4868863"/>
            <a:ext cx="8351838" cy="1433512"/>
          </a:xfrm>
          <a:prstGeom prst="rect">
            <a:avLst/>
          </a:prstGeom>
          <a:noFill/>
          <a:ln w="9525">
            <a:noFill/>
            <a:miter lim="800000"/>
            <a:headEnd/>
            <a:tailEnd/>
          </a:ln>
        </p:spPr>
        <p:txBody>
          <a:bodyPr>
            <a:spAutoFit/>
          </a:bodyPr>
          <a:lstStyle/>
          <a:p>
            <a:pPr>
              <a:spcBef>
                <a:spcPct val="50000"/>
              </a:spcBef>
              <a:buClr>
                <a:schemeClr val="bg2"/>
              </a:buClr>
              <a:buFont typeface="Wingdings" pitchFamily="2" charset="2"/>
              <a:buChar char="q"/>
            </a:pPr>
            <a:r>
              <a:rPr lang="en-GB" sz="3200">
                <a:latin typeface="SassoonCRInfant" pitchFamily="2" charset="0"/>
              </a:rPr>
              <a:t> </a:t>
            </a:r>
            <a:r>
              <a:rPr lang="en-GB" sz="2800">
                <a:latin typeface="SassoonCRInfant" pitchFamily="2" charset="0"/>
              </a:rPr>
              <a:t>Children who have not made the expected level of progress are given small group tuition, extra to their RWI lesson, up to 4 times a week for 20 minutes. </a:t>
            </a:r>
          </a:p>
        </p:txBody>
      </p:sp>
      <p:sp>
        <p:nvSpPr>
          <p:cNvPr id="45060" name="Text Box 8"/>
          <p:cNvSpPr txBox="1">
            <a:spLocks noChangeArrowheads="1"/>
          </p:cNvSpPr>
          <p:nvPr/>
        </p:nvSpPr>
        <p:spPr bwMode="auto">
          <a:xfrm>
            <a:off x="539750" y="1700213"/>
            <a:ext cx="7920038" cy="366712"/>
          </a:xfrm>
          <a:prstGeom prst="rect">
            <a:avLst/>
          </a:prstGeom>
          <a:noFill/>
          <a:ln w="9525">
            <a:noFill/>
            <a:miter lim="800000"/>
            <a:headEnd/>
            <a:tailEnd/>
          </a:ln>
        </p:spPr>
        <p:txBody>
          <a:bodyPr>
            <a:spAutoFit/>
          </a:bodyPr>
          <a:lstStyle/>
          <a:p>
            <a:pPr>
              <a:spcBef>
                <a:spcPct val="50000"/>
              </a:spcBef>
            </a:pPr>
            <a:endParaRPr lang="en-GB"/>
          </a:p>
        </p:txBody>
      </p:sp>
      <p:sp>
        <p:nvSpPr>
          <p:cNvPr id="45061" name="Text Box 9"/>
          <p:cNvSpPr txBox="1">
            <a:spLocks noChangeArrowheads="1"/>
          </p:cNvSpPr>
          <p:nvPr/>
        </p:nvSpPr>
        <p:spPr bwMode="auto">
          <a:xfrm>
            <a:off x="323850" y="1703388"/>
            <a:ext cx="8820150" cy="2517775"/>
          </a:xfrm>
          <a:prstGeom prst="rect">
            <a:avLst/>
          </a:prstGeom>
          <a:noFill/>
          <a:ln w="9525">
            <a:noFill/>
            <a:miter lim="800000"/>
            <a:headEnd/>
            <a:tailEnd/>
          </a:ln>
        </p:spPr>
        <p:txBody>
          <a:bodyPr>
            <a:spAutoFit/>
          </a:bodyPr>
          <a:lstStyle/>
          <a:p>
            <a:pPr>
              <a:spcBef>
                <a:spcPct val="50000"/>
              </a:spcBef>
              <a:buClr>
                <a:schemeClr val="bg2"/>
              </a:buClr>
              <a:buFont typeface="Wingdings" pitchFamily="2" charset="2"/>
              <a:buNone/>
            </a:pPr>
            <a:r>
              <a:rPr lang="en-GB" sz="3000">
                <a:latin typeface="SassoonCRInfant" pitchFamily="2" charset="0"/>
              </a:rPr>
              <a:t>In our last 7 week cycle:</a:t>
            </a:r>
          </a:p>
          <a:p>
            <a:pPr>
              <a:spcBef>
                <a:spcPct val="50000"/>
              </a:spcBef>
              <a:buClr>
                <a:schemeClr val="bg2"/>
              </a:buClr>
              <a:buFont typeface="Wingdings" pitchFamily="2" charset="2"/>
              <a:buChar char="q"/>
            </a:pPr>
            <a:r>
              <a:rPr lang="en-GB" sz="3000">
                <a:latin typeface="SassoonCRInfant" pitchFamily="2" charset="0"/>
              </a:rPr>
              <a:t> </a:t>
            </a:r>
            <a:r>
              <a:rPr lang="en-GB" sz="2800">
                <a:latin typeface="SassoonCRInfant" pitchFamily="2" charset="0"/>
              </a:rPr>
              <a:t>EYFS - 64% of pupils made 2 or more levels of progress.</a:t>
            </a:r>
          </a:p>
          <a:p>
            <a:pPr>
              <a:spcBef>
                <a:spcPct val="50000"/>
              </a:spcBef>
              <a:buClr>
                <a:schemeClr val="bg2"/>
              </a:buClr>
              <a:buFont typeface="Wingdings" pitchFamily="2" charset="2"/>
              <a:buChar char="q"/>
            </a:pPr>
            <a:r>
              <a:rPr lang="en-GB" sz="2800">
                <a:latin typeface="SassoonCRInfant" pitchFamily="2" charset="0"/>
              </a:rPr>
              <a:t> KS1 - 58% of pupils made 2 or more levels of progress.</a:t>
            </a:r>
          </a:p>
          <a:p>
            <a:pPr>
              <a:spcBef>
                <a:spcPct val="50000"/>
              </a:spcBef>
              <a:buClr>
                <a:schemeClr val="bg2"/>
              </a:buClr>
              <a:buFont typeface="Wingdings" pitchFamily="2" charset="2"/>
              <a:buChar char="q"/>
            </a:pPr>
            <a:r>
              <a:rPr lang="en-GB" sz="2800">
                <a:latin typeface="SassoonCRInfant" pitchFamily="2" charset="0"/>
              </a:rPr>
              <a:t> KS2 – 38% of pupils made 2 or more levels of progress.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A3F5B68-A1D3-4227-A551-FB3331FAABBD}" type="datetime1">
              <a:rPr lang="en-US" smtClean="0"/>
              <a:pPr>
                <a:defRPr/>
              </a:pPr>
              <a:t>1/30/2013</a:t>
            </a:fld>
            <a:endParaRPr lang="en-US"/>
          </a:p>
        </p:txBody>
      </p:sp>
      <p:pic>
        <p:nvPicPr>
          <p:cNvPr id="46082" name="Picture 3"/>
          <p:cNvPicPr>
            <a:picLocks noChangeAspect="1" noChangeArrowheads="1"/>
          </p:cNvPicPr>
          <p:nvPr/>
        </p:nvPicPr>
        <p:blipFill>
          <a:blip r:embed="rId3"/>
          <a:srcRect/>
          <a:stretch>
            <a:fillRect/>
          </a:stretch>
        </p:blipFill>
        <p:spPr bwMode="auto">
          <a:xfrm>
            <a:off x="6215063" y="0"/>
            <a:ext cx="2678112" cy="1228725"/>
          </a:xfrm>
          <a:prstGeom prst="rect">
            <a:avLst/>
          </a:prstGeom>
          <a:noFill/>
          <a:ln w="9525" algn="ctr">
            <a:noFill/>
            <a:miter lim="800000"/>
            <a:headEnd/>
            <a:tailEnd/>
          </a:ln>
        </p:spPr>
      </p:pic>
      <p:sp>
        <p:nvSpPr>
          <p:cNvPr id="46083" name="Text Box 4"/>
          <p:cNvSpPr txBox="1">
            <a:spLocks noChangeArrowheads="1"/>
          </p:cNvSpPr>
          <p:nvPr/>
        </p:nvSpPr>
        <p:spPr bwMode="auto">
          <a:xfrm>
            <a:off x="611188" y="650875"/>
            <a:ext cx="5184775" cy="762000"/>
          </a:xfrm>
          <a:prstGeom prst="rect">
            <a:avLst/>
          </a:prstGeom>
          <a:noFill/>
          <a:ln w="9525">
            <a:noFill/>
            <a:miter lim="800000"/>
            <a:headEnd/>
            <a:tailEnd/>
          </a:ln>
        </p:spPr>
        <p:txBody>
          <a:bodyPr>
            <a:spAutoFit/>
          </a:bodyPr>
          <a:lstStyle/>
          <a:p>
            <a:pPr>
              <a:spcBef>
                <a:spcPct val="50000"/>
              </a:spcBef>
            </a:pPr>
            <a:r>
              <a:rPr lang="en-GB" sz="4400">
                <a:solidFill>
                  <a:schemeClr val="tx2"/>
                </a:solidFill>
                <a:latin typeface="SassoonCRInfant" pitchFamily="2" charset="0"/>
              </a:rPr>
              <a:t>Planning…</a:t>
            </a:r>
          </a:p>
        </p:txBody>
      </p:sp>
      <p:sp>
        <p:nvSpPr>
          <p:cNvPr id="46084" name="Text Box 5"/>
          <p:cNvSpPr txBox="1">
            <a:spLocks noChangeArrowheads="1"/>
          </p:cNvSpPr>
          <p:nvPr/>
        </p:nvSpPr>
        <p:spPr bwMode="auto">
          <a:xfrm>
            <a:off x="539750" y="1844675"/>
            <a:ext cx="8208963" cy="579438"/>
          </a:xfrm>
          <a:prstGeom prst="rect">
            <a:avLst/>
          </a:prstGeom>
          <a:noFill/>
          <a:ln w="9525">
            <a:noFill/>
            <a:miter lim="800000"/>
            <a:headEnd/>
            <a:tailEnd/>
          </a:ln>
        </p:spPr>
        <p:txBody>
          <a:bodyPr>
            <a:spAutoFit/>
          </a:bodyPr>
          <a:lstStyle/>
          <a:p>
            <a:pPr>
              <a:spcBef>
                <a:spcPct val="50000"/>
              </a:spcBef>
            </a:pPr>
            <a:endParaRPr lang="en-GB" sz="3200">
              <a:latin typeface="SassoonCRInfant" pitchFamily="2" charset="0"/>
            </a:endParaRPr>
          </a:p>
        </p:txBody>
      </p:sp>
      <p:sp>
        <p:nvSpPr>
          <p:cNvPr id="46085" name="Text Box 6"/>
          <p:cNvSpPr txBox="1">
            <a:spLocks noChangeArrowheads="1"/>
          </p:cNvSpPr>
          <p:nvPr/>
        </p:nvSpPr>
        <p:spPr bwMode="auto">
          <a:xfrm>
            <a:off x="539750" y="1773238"/>
            <a:ext cx="8208963" cy="3017837"/>
          </a:xfrm>
          <a:prstGeom prst="rect">
            <a:avLst/>
          </a:prstGeom>
          <a:noFill/>
          <a:ln w="9525">
            <a:noFill/>
            <a:miter lim="800000"/>
            <a:headEnd/>
            <a:tailEnd/>
          </a:ln>
        </p:spPr>
        <p:txBody>
          <a:bodyPr>
            <a:spAutoFit/>
          </a:bodyPr>
          <a:lstStyle/>
          <a:p>
            <a:pPr>
              <a:spcBef>
                <a:spcPct val="50000"/>
              </a:spcBef>
            </a:pPr>
            <a:r>
              <a:rPr lang="en-GB" sz="3200">
                <a:latin typeface="SassoonCRInfant" pitchFamily="2" charset="0"/>
              </a:rPr>
              <a:t>The RWI books are delivered on a 3 or 4 day plan.</a:t>
            </a:r>
          </a:p>
          <a:p>
            <a:pPr>
              <a:spcBef>
                <a:spcPct val="50000"/>
              </a:spcBef>
              <a:buClr>
                <a:schemeClr val="bg2"/>
              </a:buClr>
              <a:buFont typeface="Wingdings" pitchFamily="2" charset="2"/>
              <a:buChar char="q"/>
            </a:pPr>
            <a:r>
              <a:rPr lang="en-GB" sz="3200">
                <a:latin typeface="SassoonCRInfant" pitchFamily="2" charset="0"/>
              </a:rPr>
              <a:t> green, purple, pink and orange books are a 3 day plan.</a:t>
            </a:r>
          </a:p>
          <a:p>
            <a:pPr>
              <a:spcBef>
                <a:spcPct val="50000"/>
              </a:spcBef>
              <a:buClr>
                <a:schemeClr val="bg2"/>
              </a:buClr>
              <a:buFont typeface="Wingdings" pitchFamily="2" charset="2"/>
              <a:buChar char="q"/>
            </a:pPr>
            <a:r>
              <a:rPr lang="en-GB" sz="3200">
                <a:latin typeface="SassoonCRInfant" pitchFamily="2" charset="0"/>
              </a:rPr>
              <a:t> yellow, blue and grey are a 4 day plan.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3"/>
          <p:cNvSpPr txBox="1">
            <a:spLocks noChangeArrowheads="1"/>
          </p:cNvSpPr>
          <p:nvPr/>
        </p:nvSpPr>
        <p:spPr bwMode="auto">
          <a:xfrm flipH="1">
            <a:off x="1143000" y="6140450"/>
            <a:ext cx="76200" cy="1433513"/>
          </a:xfrm>
          <a:prstGeom prst="rect">
            <a:avLst/>
          </a:prstGeom>
          <a:noFill/>
          <a:ln w="9525">
            <a:noFill/>
            <a:miter lim="800000"/>
            <a:headEnd/>
            <a:tailEnd/>
          </a:ln>
        </p:spPr>
        <p:txBody>
          <a:bodyPr>
            <a:spAutoFit/>
          </a:bodyPr>
          <a:lstStyle/>
          <a:p>
            <a:pPr eaLnBrk="0" hangingPunct="0">
              <a:spcBef>
                <a:spcPct val="50000"/>
              </a:spcBef>
            </a:pPr>
            <a:endParaRPr lang="en-GB" sz="8800">
              <a:latin typeface="Chalkboard Bold"/>
              <a:ea typeface="ＭＳ Ｐゴシック"/>
              <a:cs typeface="ＭＳ Ｐゴシック"/>
            </a:endParaRPr>
          </a:p>
        </p:txBody>
      </p:sp>
      <p:sp>
        <p:nvSpPr>
          <p:cNvPr id="48130" name="Text Box 9"/>
          <p:cNvSpPr txBox="1">
            <a:spLocks noChangeArrowheads="1"/>
          </p:cNvSpPr>
          <p:nvPr/>
        </p:nvSpPr>
        <p:spPr bwMode="auto">
          <a:xfrm>
            <a:off x="107950" y="44450"/>
            <a:ext cx="8893175" cy="2689225"/>
          </a:xfrm>
          <a:prstGeom prst="rect">
            <a:avLst/>
          </a:prstGeom>
          <a:noFill/>
          <a:ln w="9525">
            <a:noFill/>
            <a:miter lim="800000"/>
            <a:headEnd/>
            <a:tailEnd/>
          </a:ln>
        </p:spPr>
        <p:txBody>
          <a:bodyPr>
            <a:spAutoFit/>
          </a:bodyPr>
          <a:lstStyle/>
          <a:p>
            <a:pPr>
              <a:spcBef>
                <a:spcPct val="50000"/>
              </a:spcBef>
            </a:pPr>
            <a:r>
              <a:rPr lang="en-GB" sz="4400">
                <a:solidFill>
                  <a:schemeClr val="tx2"/>
                </a:solidFill>
                <a:latin typeface="SassoonCRInfant" pitchFamily="2" charset="0"/>
              </a:rPr>
              <a:t>Spelling books…</a:t>
            </a:r>
          </a:p>
          <a:p>
            <a:pPr>
              <a:spcBef>
                <a:spcPct val="50000"/>
              </a:spcBef>
            </a:pPr>
            <a:r>
              <a:rPr lang="en-GB" sz="2700">
                <a:latin typeface="SassoonCRInfant" pitchFamily="2" charset="0"/>
              </a:rPr>
              <a:t>The children bring a red spelling book home, with a spelling sticker inside, to support the focus phoneme for the book they are bringing home. Each time they bring a new book home there will be a new sound sticker in their spelling book.</a:t>
            </a:r>
            <a:r>
              <a:rPr lang="en-GB" sz="3200">
                <a:latin typeface="SassoonCRInfant" pitchFamily="2" charset="0"/>
              </a:rPr>
              <a:t> </a:t>
            </a:r>
          </a:p>
        </p:txBody>
      </p:sp>
      <p:sp>
        <p:nvSpPr>
          <p:cNvPr id="48131" name="AutoShape 10"/>
          <p:cNvSpPr>
            <a:spLocks noChangeArrowheads="1"/>
          </p:cNvSpPr>
          <p:nvPr/>
        </p:nvSpPr>
        <p:spPr bwMode="auto">
          <a:xfrm>
            <a:off x="395288" y="4076700"/>
            <a:ext cx="3671887" cy="2016125"/>
          </a:xfrm>
          <a:prstGeom prst="roundRect">
            <a:avLst>
              <a:gd name="adj" fmla="val 16667"/>
            </a:avLst>
          </a:prstGeom>
          <a:solidFill>
            <a:schemeClr val="bg1"/>
          </a:solidFill>
          <a:ln w="38100">
            <a:solidFill>
              <a:schemeClr val="tx1"/>
            </a:solidFill>
            <a:round/>
            <a:headEnd/>
            <a:tailEnd/>
          </a:ln>
        </p:spPr>
        <p:txBody>
          <a:bodyPr wrap="none" anchor="ctr"/>
          <a:lstStyle/>
          <a:p>
            <a:pPr algn="ctr"/>
            <a:r>
              <a:rPr lang="en-GB" sz="4800">
                <a:latin typeface="SassoonCRInfant" pitchFamily="2" charset="0"/>
              </a:rPr>
              <a:t>igh</a:t>
            </a:r>
          </a:p>
          <a:p>
            <a:pPr algn="ctr"/>
            <a:r>
              <a:rPr lang="en-GB" sz="2400">
                <a:latin typeface="SassoonCRInfant" pitchFamily="2" charset="0"/>
              </a:rPr>
              <a:t>night, flight, bright, </a:t>
            </a:r>
          </a:p>
          <a:p>
            <a:pPr algn="ctr"/>
            <a:r>
              <a:rPr lang="en-GB" sz="2400">
                <a:latin typeface="SassoonCRInfant" pitchFamily="2" charset="0"/>
              </a:rPr>
              <a:t>fright, knight</a:t>
            </a:r>
          </a:p>
        </p:txBody>
      </p:sp>
      <p:sp>
        <p:nvSpPr>
          <p:cNvPr id="48132" name="Text Box 12"/>
          <p:cNvSpPr txBox="1">
            <a:spLocks noChangeArrowheads="1"/>
          </p:cNvSpPr>
          <p:nvPr/>
        </p:nvSpPr>
        <p:spPr bwMode="auto">
          <a:xfrm>
            <a:off x="4427538" y="3860800"/>
            <a:ext cx="4248150" cy="2282825"/>
          </a:xfrm>
          <a:prstGeom prst="rect">
            <a:avLst/>
          </a:prstGeom>
          <a:noFill/>
          <a:ln w="9525">
            <a:noFill/>
            <a:miter lim="800000"/>
            <a:headEnd/>
            <a:tailEnd/>
          </a:ln>
        </p:spPr>
        <p:txBody>
          <a:bodyPr>
            <a:spAutoFit/>
          </a:bodyPr>
          <a:lstStyle/>
          <a:p>
            <a:r>
              <a:rPr lang="en-GB" sz="2400">
                <a:latin typeface="SassoonCRInfant" pitchFamily="2" charset="0"/>
              </a:rPr>
              <a:t>At home support your child to write  sentences containing each of the spelling words. Talk to your child about including adjectives, different sentence starts and punctuation.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2E98804-CDDE-45D6-A475-4D024AFD81F9}" type="datetime1">
              <a:rPr lang="en-US"/>
              <a:pPr>
                <a:defRPr/>
              </a:pPr>
              <a:t>1/30/2013</a:t>
            </a:fld>
            <a:endParaRPr lang="en-US"/>
          </a:p>
        </p:txBody>
      </p:sp>
      <p:pic>
        <p:nvPicPr>
          <p:cNvPr id="50178" name="Picture 3"/>
          <p:cNvPicPr>
            <a:picLocks noChangeAspect="1" noChangeArrowheads="1"/>
          </p:cNvPicPr>
          <p:nvPr/>
        </p:nvPicPr>
        <p:blipFill>
          <a:blip r:embed="rId3"/>
          <a:srcRect/>
          <a:stretch>
            <a:fillRect/>
          </a:stretch>
        </p:blipFill>
        <p:spPr bwMode="auto">
          <a:xfrm>
            <a:off x="6215063" y="0"/>
            <a:ext cx="2678112" cy="1228725"/>
          </a:xfrm>
          <a:prstGeom prst="rect">
            <a:avLst/>
          </a:prstGeom>
          <a:noFill/>
          <a:ln w="9525" algn="ctr">
            <a:noFill/>
            <a:miter lim="800000"/>
            <a:headEnd/>
            <a:tailEnd/>
          </a:ln>
        </p:spPr>
      </p:pic>
      <p:sp>
        <p:nvSpPr>
          <p:cNvPr id="50179" name="Text Box 4"/>
          <p:cNvSpPr txBox="1">
            <a:spLocks noChangeArrowheads="1"/>
          </p:cNvSpPr>
          <p:nvPr/>
        </p:nvSpPr>
        <p:spPr bwMode="auto">
          <a:xfrm>
            <a:off x="612775" y="692150"/>
            <a:ext cx="5111750" cy="762000"/>
          </a:xfrm>
          <a:prstGeom prst="rect">
            <a:avLst/>
          </a:prstGeom>
          <a:noFill/>
          <a:ln w="9525">
            <a:noFill/>
            <a:miter lim="800000"/>
            <a:headEnd/>
            <a:tailEnd/>
          </a:ln>
        </p:spPr>
        <p:txBody>
          <a:bodyPr>
            <a:spAutoFit/>
          </a:bodyPr>
          <a:lstStyle/>
          <a:p>
            <a:pPr>
              <a:spcBef>
                <a:spcPct val="50000"/>
              </a:spcBef>
            </a:pPr>
            <a:r>
              <a:rPr lang="en-GB" sz="4400">
                <a:solidFill>
                  <a:schemeClr val="tx2"/>
                </a:solidFill>
                <a:latin typeface="SassoonCRInfant" pitchFamily="2" charset="0"/>
              </a:rPr>
              <a:t>Pupil feedback…</a:t>
            </a:r>
          </a:p>
        </p:txBody>
      </p:sp>
      <p:sp>
        <p:nvSpPr>
          <p:cNvPr id="50180" name="AutoShape 5"/>
          <p:cNvSpPr>
            <a:spLocks noChangeArrowheads="1"/>
          </p:cNvSpPr>
          <p:nvPr/>
        </p:nvSpPr>
        <p:spPr bwMode="auto">
          <a:xfrm>
            <a:off x="611188" y="3860800"/>
            <a:ext cx="3529012" cy="1728788"/>
          </a:xfrm>
          <a:prstGeom prst="wedgeRectCallout">
            <a:avLst>
              <a:gd name="adj1" fmla="val 44602"/>
              <a:gd name="adj2" fmla="val 78190"/>
            </a:avLst>
          </a:prstGeom>
          <a:solidFill>
            <a:srgbClr val="66FF99"/>
          </a:solidFill>
          <a:ln w="9525">
            <a:solidFill>
              <a:schemeClr val="tx1"/>
            </a:solidFill>
            <a:miter lim="800000"/>
            <a:headEnd/>
            <a:tailEnd/>
          </a:ln>
        </p:spPr>
        <p:txBody>
          <a:bodyPr/>
          <a:lstStyle/>
          <a:p>
            <a:pPr algn="ctr"/>
            <a:r>
              <a:rPr lang="en-GB" sz="2400">
                <a:latin typeface="SassoonCRInfant" pitchFamily="2" charset="0"/>
              </a:rPr>
              <a:t>I like RWI because I can work with people from different classes.</a:t>
            </a:r>
            <a:endParaRPr lang="en-GB">
              <a:latin typeface="SassoonCRInfant" pitchFamily="2" charset="0"/>
            </a:endParaRPr>
          </a:p>
          <a:p>
            <a:pPr algn="ctr"/>
            <a:endParaRPr lang="en-GB">
              <a:latin typeface="SassoonCRInfant" pitchFamily="2" charset="0"/>
            </a:endParaRPr>
          </a:p>
          <a:p>
            <a:pPr algn="ctr"/>
            <a:r>
              <a:rPr lang="en-GB">
                <a:latin typeface="SassoonCRInfant" pitchFamily="2" charset="0"/>
              </a:rPr>
              <a:t>                       Year 1 pupil</a:t>
            </a:r>
          </a:p>
        </p:txBody>
      </p:sp>
      <p:sp>
        <p:nvSpPr>
          <p:cNvPr id="50181" name="AutoShape 6"/>
          <p:cNvSpPr>
            <a:spLocks noChangeArrowheads="1"/>
          </p:cNvSpPr>
          <p:nvPr/>
        </p:nvSpPr>
        <p:spPr bwMode="auto">
          <a:xfrm>
            <a:off x="5508625" y="3860800"/>
            <a:ext cx="3529013" cy="1728788"/>
          </a:xfrm>
          <a:prstGeom prst="wedgeRectCallout">
            <a:avLst>
              <a:gd name="adj1" fmla="val -41500"/>
              <a:gd name="adj2" fmla="val 86366"/>
            </a:avLst>
          </a:prstGeom>
          <a:solidFill>
            <a:srgbClr val="66CCFF"/>
          </a:solidFill>
          <a:ln w="9525">
            <a:solidFill>
              <a:schemeClr val="tx1"/>
            </a:solidFill>
            <a:miter lim="800000"/>
            <a:headEnd/>
            <a:tailEnd/>
          </a:ln>
        </p:spPr>
        <p:txBody>
          <a:bodyPr/>
          <a:lstStyle/>
          <a:p>
            <a:pPr algn="ctr"/>
            <a:endParaRPr lang="en-GB">
              <a:latin typeface="SassoonCRInfant" pitchFamily="2" charset="0"/>
            </a:endParaRPr>
          </a:p>
          <a:p>
            <a:pPr algn="ctr"/>
            <a:r>
              <a:rPr lang="en-GB" sz="2400">
                <a:latin typeface="SassoonCRInfant" pitchFamily="2" charset="0"/>
              </a:rPr>
              <a:t>I did well in RWI today and I got to choose a celebration!</a:t>
            </a:r>
            <a:endParaRPr lang="en-GB">
              <a:latin typeface="SassoonCRInfant" pitchFamily="2" charset="0"/>
            </a:endParaRPr>
          </a:p>
          <a:p>
            <a:pPr algn="ctr"/>
            <a:r>
              <a:rPr lang="en-GB">
                <a:latin typeface="SassoonCRInfant" pitchFamily="2" charset="0"/>
              </a:rPr>
              <a:t>                           Year 3 pupil</a:t>
            </a:r>
          </a:p>
        </p:txBody>
      </p:sp>
      <p:sp>
        <p:nvSpPr>
          <p:cNvPr id="50182" name="AutoShape 7"/>
          <p:cNvSpPr>
            <a:spLocks noChangeArrowheads="1"/>
          </p:cNvSpPr>
          <p:nvPr/>
        </p:nvSpPr>
        <p:spPr bwMode="auto">
          <a:xfrm>
            <a:off x="2484438" y="1555750"/>
            <a:ext cx="3529012" cy="1728788"/>
          </a:xfrm>
          <a:prstGeom prst="wedgeRectCallout">
            <a:avLst>
              <a:gd name="adj1" fmla="val 14685"/>
              <a:gd name="adj2" fmla="val 131083"/>
            </a:avLst>
          </a:prstGeom>
          <a:solidFill>
            <a:srgbClr val="FFFF99"/>
          </a:solidFill>
          <a:ln w="9525">
            <a:solidFill>
              <a:schemeClr val="tx1"/>
            </a:solidFill>
            <a:miter lim="800000"/>
            <a:headEnd/>
            <a:tailEnd/>
          </a:ln>
        </p:spPr>
        <p:txBody>
          <a:bodyPr/>
          <a:lstStyle/>
          <a:p>
            <a:pPr algn="ctr"/>
            <a:r>
              <a:rPr lang="en-GB" sz="2400">
                <a:latin typeface="SassoonCRInfant" pitchFamily="2" charset="0"/>
              </a:rPr>
              <a:t>I love working with my Perfect Partner because we work really well together.</a:t>
            </a:r>
            <a:endParaRPr lang="en-GB">
              <a:latin typeface="SassoonCRInfant" pitchFamily="2" charset="0"/>
            </a:endParaRPr>
          </a:p>
          <a:p>
            <a:pPr algn="ctr"/>
            <a:r>
              <a:rPr lang="en-GB">
                <a:latin typeface="SassoonCRInfant" pitchFamily="2" charset="0"/>
              </a:rPr>
              <a:t>                     </a:t>
            </a:r>
          </a:p>
          <a:p>
            <a:pPr algn="ctr"/>
            <a:r>
              <a:rPr lang="en-GB">
                <a:latin typeface="SassoonCRInfant" pitchFamily="2" charset="0"/>
              </a:rPr>
              <a:t>                            Year 2 pupil</a:t>
            </a:r>
          </a:p>
        </p:txBody>
      </p:sp>
      <p:pic>
        <p:nvPicPr>
          <p:cNvPr id="50183" name="Picture 8" descr="MC900015947[1]"/>
          <p:cNvPicPr>
            <a:picLocks noChangeAspect="1" noChangeArrowheads="1"/>
          </p:cNvPicPr>
          <p:nvPr/>
        </p:nvPicPr>
        <p:blipFill>
          <a:blip r:embed="rId4"/>
          <a:srcRect/>
          <a:stretch>
            <a:fillRect/>
          </a:stretch>
        </p:blipFill>
        <p:spPr bwMode="auto">
          <a:xfrm>
            <a:off x="3851275" y="5302250"/>
            <a:ext cx="1892300" cy="1511300"/>
          </a:xfrm>
          <a:prstGeom prst="rect">
            <a:avLst/>
          </a:prstGeom>
          <a:noFill/>
          <a:ln w="9525">
            <a:noFill/>
            <a:miter lim="800000"/>
            <a:headEnd/>
            <a:tailEnd/>
          </a:ln>
        </p:spPr>
      </p:pic>
      <p:sp>
        <p:nvSpPr>
          <p:cNvPr id="50184" name="Text Box 10"/>
          <p:cNvSpPr txBox="1">
            <a:spLocks noChangeArrowheads="1"/>
          </p:cNvSpPr>
          <p:nvPr/>
        </p:nvSpPr>
        <p:spPr bwMode="auto">
          <a:xfrm>
            <a:off x="3400425" y="2224088"/>
            <a:ext cx="184150" cy="366712"/>
          </a:xfrm>
          <a:prstGeom prst="rect">
            <a:avLst/>
          </a:prstGeom>
          <a:noFill/>
          <a:ln w="9525">
            <a:noFill/>
            <a:miter lim="800000"/>
            <a:headEnd/>
            <a:tailEnd/>
          </a:ln>
        </p:spPr>
        <p:txBody>
          <a:bodyPr wrap="none">
            <a:spAutoFit/>
          </a:bodyPr>
          <a:lstStyle/>
          <a:p>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B3D6495-1480-40A2-ADCA-288D8BF4E1EB}" type="datetime1">
              <a:rPr lang="en-US" smtClean="0"/>
              <a:pPr>
                <a:defRPr/>
              </a:pPr>
              <a:t>1/30/2013</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Content Placeholder 2"/>
          <p:cNvSpPr>
            <a:spLocks noGrp="1"/>
          </p:cNvSpPr>
          <p:nvPr>
            <p:ph idx="1"/>
          </p:nvPr>
        </p:nvSpPr>
        <p:spPr/>
        <p:txBody>
          <a:bodyPr/>
          <a:lstStyle/>
          <a:p>
            <a:r>
              <a:rPr lang="en-US" sz="3200" smtClean="0">
                <a:latin typeface="SassoonCRInfant" pitchFamily="2" charset="0"/>
                <a:ea typeface="ＭＳ Ｐゴシック"/>
                <a:cs typeface="ＭＳ Ｐゴシック"/>
              </a:rPr>
              <a:t>‘Effective teachers are highly trained to instill the principles of phonics, can identify the learning needs of young children, and recognise and overcome the barriers that impede learning.’</a:t>
            </a:r>
            <a:endParaRPr lang="en-US" smtClean="0">
              <a:ea typeface="ＭＳ Ｐゴシック"/>
              <a:cs typeface="ＭＳ Ｐゴシック"/>
            </a:endParaRPr>
          </a:p>
          <a:p>
            <a:r>
              <a:rPr lang="en-US" sz="3200" smtClean="0">
                <a:latin typeface="SassoonCRInfant" pitchFamily="2" charset="0"/>
                <a:ea typeface="ＭＳ Ｐゴシック"/>
                <a:cs typeface="ＭＳ Ｐゴシック"/>
              </a:rPr>
              <a:t>HMI Ofsted report on ‘Reading by Six’</a:t>
            </a:r>
          </a:p>
          <a:p>
            <a:pPr>
              <a:buFont typeface="Wingdings" pitchFamily="2" charset="2"/>
              <a:buNone/>
            </a:pPr>
            <a:r>
              <a:rPr lang="en-US" sz="3200" smtClean="0">
                <a:latin typeface="SassoonCRInfant" pitchFamily="2" charset="0"/>
                <a:ea typeface="ＭＳ Ｐゴシック"/>
                <a:cs typeface="ＭＳ Ｐゴシック"/>
              </a:rPr>
              <a:t>   December 2010</a:t>
            </a:r>
          </a:p>
        </p:txBody>
      </p:sp>
      <p:sp>
        <p:nvSpPr>
          <p:cNvPr id="34819" name="Date Placeholder 3"/>
          <p:cNvSpPr>
            <a:spLocks noGrp="1"/>
          </p:cNvSpPr>
          <p:nvPr>
            <p:ph type="dt" sz="quarter" idx="10"/>
          </p:nvPr>
        </p:nvSpPr>
        <p:spPr/>
        <p:txBody>
          <a:bodyPr/>
          <a:lstStyle/>
          <a:p>
            <a:pPr>
              <a:defRPr/>
            </a:pPr>
            <a:fld id="{25F6FD6F-35E5-4BB8-BD71-DBF4D448B1F5}" type="datetime1">
              <a:rPr lang="en-US" smtClean="0">
                <a:solidFill>
                  <a:srgbClr val="000000"/>
                </a:solidFill>
                <a:cs typeface="Arial" pitchFamily="34" charset="0"/>
              </a:rPr>
              <a:pPr>
                <a:defRPr/>
              </a:pPr>
              <a:t>1/30/2013</a:t>
            </a:fld>
            <a:endParaRPr lang="en-US" smtClean="0">
              <a:solidFill>
                <a:srgbClr val="000000"/>
              </a:solidFill>
              <a:cs typeface="Arial" pitchFamily="34" charset="0"/>
            </a:endParaRPr>
          </a:p>
        </p:txBody>
      </p:sp>
      <p:sp>
        <p:nvSpPr>
          <p:cNvPr id="34820" name="Footer Placeholder 4"/>
          <p:cNvSpPr>
            <a:spLocks noGrp="1"/>
          </p:cNvSpPr>
          <p:nvPr>
            <p:ph type="ftr" sz="quarter" idx="11"/>
          </p:nvPr>
        </p:nvSpPr>
        <p:spPr/>
        <p:txBody>
          <a:bodyPr/>
          <a:lstStyle/>
          <a:p>
            <a:pPr>
              <a:defRPr/>
            </a:pPr>
            <a:r>
              <a:rPr lang="en-US" smtClean="0">
                <a:solidFill>
                  <a:srgbClr val="000000"/>
                </a:solidFill>
                <a:cs typeface="Arial" pitchFamily="34" charset="0"/>
              </a:rPr>
              <a:t>Copyright Ruth Miskin Literacy</a:t>
            </a:r>
          </a:p>
        </p:txBody>
      </p:sp>
      <p:sp>
        <p:nvSpPr>
          <p:cNvPr id="21508" name="Title 1"/>
          <p:cNvSpPr txBox="1">
            <a:spLocks/>
          </p:cNvSpPr>
          <p:nvPr/>
        </p:nvSpPr>
        <p:spPr bwMode="auto">
          <a:xfrm>
            <a:off x="468313" y="430213"/>
            <a:ext cx="8359775" cy="1139825"/>
          </a:xfrm>
          <a:prstGeom prst="rect">
            <a:avLst/>
          </a:prstGeom>
          <a:noFill/>
          <a:ln w="9525">
            <a:noFill/>
            <a:miter lim="800000"/>
            <a:headEnd/>
            <a:tailEnd/>
          </a:ln>
        </p:spPr>
        <p:txBody>
          <a:bodyPr anchor="b"/>
          <a:lstStyle/>
          <a:p>
            <a:pPr eaLnBrk="0" hangingPunct="0"/>
            <a:r>
              <a:rPr lang="en-US" sz="4400">
                <a:solidFill>
                  <a:srgbClr val="666699"/>
                </a:solidFill>
                <a:latin typeface="SassoonCRInfant" pitchFamily="2" charset="0"/>
                <a:ea typeface="ＭＳ Ｐゴシック"/>
                <a:cs typeface="ＭＳ Ｐゴシック"/>
              </a:rPr>
              <a:t>‘Reading by six:</a:t>
            </a:r>
            <a:br>
              <a:rPr lang="en-US" sz="4400">
                <a:solidFill>
                  <a:srgbClr val="666699"/>
                </a:solidFill>
                <a:latin typeface="SassoonCRInfant" pitchFamily="2" charset="0"/>
                <a:ea typeface="ＭＳ Ｐゴシック"/>
                <a:cs typeface="ＭＳ Ｐゴシック"/>
              </a:rPr>
            </a:br>
            <a:r>
              <a:rPr lang="en-US" sz="4400">
                <a:solidFill>
                  <a:srgbClr val="666699"/>
                </a:solidFill>
                <a:latin typeface="SassoonCRInfant" pitchFamily="2" charset="0"/>
                <a:ea typeface="ＭＳ Ｐゴシック"/>
                <a:cs typeface="ＭＳ Ｐゴシック"/>
              </a:rPr>
              <a:t>How the best schools do it’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3"/>
          <p:cNvPicPr>
            <a:picLocks noChangeAspect="1" noChangeArrowheads="1"/>
          </p:cNvPicPr>
          <p:nvPr/>
        </p:nvPicPr>
        <p:blipFill>
          <a:blip r:embed="rId3"/>
          <a:srcRect/>
          <a:stretch>
            <a:fillRect/>
          </a:stretch>
        </p:blipFill>
        <p:spPr bwMode="auto">
          <a:xfrm>
            <a:off x="6911975" y="44450"/>
            <a:ext cx="2197100" cy="1008063"/>
          </a:xfrm>
          <a:prstGeom prst="rect">
            <a:avLst/>
          </a:prstGeom>
          <a:noFill/>
          <a:ln w="9525" algn="ctr">
            <a:noFill/>
            <a:miter lim="800000"/>
            <a:headEnd/>
            <a:tailEnd/>
          </a:ln>
        </p:spPr>
      </p:pic>
      <p:sp>
        <p:nvSpPr>
          <p:cNvPr id="4" name="Date Placeholder 3"/>
          <p:cNvSpPr>
            <a:spLocks noGrp="1"/>
          </p:cNvSpPr>
          <p:nvPr>
            <p:ph type="dt" sz="quarter" idx="10"/>
          </p:nvPr>
        </p:nvSpPr>
        <p:spPr/>
        <p:txBody>
          <a:bodyPr/>
          <a:lstStyle/>
          <a:p>
            <a:pPr>
              <a:defRPr/>
            </a:pPr>
            <a:fld id="{A2E98804-CDDE-45D6-A475-4D024AFD81F9}" type="datetime1">
              <a:rPr lang="en-US"/>
              <a:pPr>
                <a:defRPr/>
              </a:pPr>
              <a:t>1/30/2013</a:t>
            </a:fld>
            <a:endParaRPr lang="en-US"/>
          </a:p>
        </p:txBody>
      </p:sp>
      <p:sp>
        <p:nvSpPr>
          <p:cNvPr id="23555" name="Rectangle 2"/>
          <p:cNvSpPr>
            <a:spLocks noGrp="1" noChangeArrowheads="1"/>
          </p:cNvSpPr>
          <p:nvPr>
            <p:ph type="title"/>
          </p:nvPr>
        </p:nvSpPr>
        <p:spPr>
          <a:xfrm>
            <a:off x="395288" y="277813"/>
            <a:ext cx="8686800" cy="1139825"/>
          </a:xfrm>
        </p:spPr>
        <p:txBody>
          <a:bodyPr/>
          <a:lstStyle/>
          <a:p>
            <a:pPr eaLnBrk="1" hangingPunct="1"/>
            <a:r>
              <a:rPr lang="en-GB" smtClean="0">
                <a:latin typeface="SassoonCRInfant" pitchFamily="2" charset="0"/>
              </a:rPr>
              <a:t>Why Read Write Inc Phonics?</a:t>
            </a:r>
            <a:endParaRPr lang="en-US" smtClean="0">
              <a:latin typeface="SassoonCRInfant" pitchFamily="2" charset="0"/>
            </a:endParaRPr>
          </a:p>
        </p:txBody>
      </p:sp>
      <p:sp>
        <p:nvSpPr>
          <p:cNvPr id="23556" name="Rectangle 3"/>
          <p:cNvSpPr>
            <a:spLocks noGrp="1" noChangeArrowheads="1"/>
          </p:cNvSpPr>
          <p:nvPr>
            <p:ph type="body" idx="1"/>
          </p:nvPr>
        </p:nvSpPr>
        <p:spPr>
          <a:xfrm>
            <a:off x="457200" y="1600200"/>
            <a:ext cx="8229600" cy="4686300"/>
          </a:xfrm>
        </p:spPr>
        <p:txBody>
          <a:bodyPr/>
          <a:lstStyle/>
          <a:p>
            <a:pPr eaLnBrk="1" hangingPunct="1">
              <a:buFont typeface="Wingdings" pitchFamily="2" charset="2"/>
              <a:buNone/>
            </a:pPr>
            <a:endParaRPr lang="en-GB" smtClean="0"/>
          </a:p>
          <a:p>
            <a:pPr eaLnBrk="1" hangingPunct="1"/>
            <a:r>
              <a:rPr lang="en-GB" sz="3200" smtClean="0">
                <a:latin typeface="SassoonCRInfant" pitchFamily="2" charset="0"/>
              </a:rPr>
              <a:t>Tried and tested over many years</a:t>
            </a:r>
          </a:p>
          <a:p>
            <a:pPr eaLnBrk="1" hangingPunct="1"/>
            <a:endParaRPr lang="en-GB" sz="3200" smtClean="0">
              <a:latin typeface="SassoonCRInfant" pitchFamily="2" charset="0"/>
            </a:endParaRPr>
          </a:p>
          <a:p>
            <a:pPr eaLnBrk="1" hangingPunct="1"/>
            <a:r>
              <a:rPr lang="en-GB" sz="3200" smtClean="0">
                <a:latin typeface="SassoonCRInfant" pitchFamily="2" charset="0"/>
              </a:rPr>
              <a:t>Systematic and structured</a:t>
            </a:r>
          </a:p>
          <a:p>
            <a:pPr eaLnBrk="1" hangingPunct="1"/>
            <a:endParaRPr lang="en-GB" sz="3200" smtClean="0">
              <a:latin typeface="SassoonCRInfant" pitchFamily="2" charset="0"/>
            </a:endParaRPr>
          </a:p>
          <a:p>
            <a:pPr eaLnBrk="1" hangingPunct="1"/>
            <a:r>
              <a:rPr lang="en-US" sz="3200" smtClean="0">
                <a:latin typeface="SassoonCRInfant" pitchFamily="2" charset="0"/>
              </a:rPr>
              <a:t>Early success in reading</a:t>
            </a:r>
          </a:p>
          <a:p>
            <a:pPr eaLnBrk="1" hangingPunct="1"/>
            <a:endParaRPr lang="en-US" sz="3200" smtClean="0">
              <a:latin typeface="SassoonCRInfant" pitchFamily="2" charset="0"/>
            </a:endParaRPr>
          </a:p>
          <a:p>
            <a:pPr eaLnBrk="1" hangingPunct="1"/>
            <a:r>
              <a:rPr lang="en-US" sz="3200" smtClean="0">
                <a:latin typeface="SassoonCRInfant" pitchFamily="2" charset="0"/>
              </a:rPr>
              <a:t>Training and ongoing staff development</a:t>
            </a:r>
          </a:p>
          <a:p>
            <a:pPr eaLnBrk="1" hangingPunct="1"/>
            <a:endParaRPr lang="en-US" sz="3200" b="1" smtClean="0">
              <a:latin typeface="SassoonCRInfant" pitchFamily="2" charset="0"/>
            </a:endParaRPr>
          </a:p>
          <a:p>
            <a:pPr eaLnBrk="1" hangingPunct="1"/>
            <a:endParaRPr lang="en-US" smtClean="0"/>
          </a:p>
          <a:p>
            <a:pPr eaLnBrk="1" hangingPunct="1">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2E98804-CDDE-45D6-A475-4D024AFD81F9}" type="datetime1">
              <a:rPr lang="en-US"/>
              <a:pPr>
                <a:defRPr/>
              </a:pPr>
              <a:t>1/30/2013</a:t>
            </a:fld>
            <a:endParaRPr lang="en-US"/>
          </a:p>
        </p:txBody>
      </p:sp>
      <p:sp>
        <p:nvSpPr>
          <p:cNvPr id="25602" name="Rectangle 2"/>
          <p:cNvSpPr>
            <a:spLocks noGrp="1" noChangeArrowheads="1"/>
          </p:cNvSpPr>
          <p:nvPr>
            <p:ph type="title"/>
          </p:nvPr>
        </p:nvSpPr>
        <p:spPr/>
        <p:txBody>
          <a:bodyPr/>
          <a:lstStyle/>
          <a:p>
            <a:pPr eaLnBrk="1" hangingPunct="1"/>
            <a:r>
              <a:rPr lang="en-GB" smtClean="0">
                <a:latin typeface="SassoonCRInfant" pitchFamily="2" charset="0"/>
              </a:rPr>
              <a:t>What is Read Write Inc Phonics?</a:t>
            </a:r>
            <a:endParaRPr lang="en-US" smtClean="0">
              <a:latin typeface="SassoonCRInfant" pitchFamily="2" charset="0"/>
            </a:endParaRPr>
          </a:p>
        </p:txBody>
      </p:sp>
      <p:sp>
        <p:nvSpPr>
          <p:cNvPr id="25603" name="Rectangle 3"/>
          <p:cNvSpPr>
            <a:spLocks noGrp="1" noChangeArrowheads="1"/>
          </p:cNvSpPr>
          <p:nvPr>
            <p:ph type="body" idx="1"/>
          </p:nvPr>
        </p:nvSpPr>
        <p:spPr/>
        <p:txBody>
          <a:bodyPr/>
          <a:lstStyle/>
          <a:p>
            <a:pPr>
              <a:lnSpc>
                <a:spcPct val="90000"/>
              </a:lnSpc>
              <a:buFont typeface="Wingdings" pitchFamily="2" charset="2"/>
              <a:buChar char="q"/>
            </a:pPr>
            <a:endParaRPr lang="en-US" b="1" i="1" smtClean="0">
              <a:latin typeface="Arial Unicode MS" pitchFamily="34" charset="-128"/>
            </a:endParaRPr>
          </a:p>
          <a:p>
            <a:pPr>
              <a:lnSpc>
                <a:spcPct val="90000"/>
              </a:lnSpc>
              <a:buFont typeface="Wingdings" pitchFamily="2" charset="2"/>
              <a:buChar char="q"/>
            </a:pPr>
            <a:endParaRPr lang="en-US" b="1" i="1" smtClean="0">
              <a:latin typeface="Arial Unicode MS" pitchFamily="34" charset="-128"/>
            </a:endParaRPr>
          </a:p>
          <a:p>
            <a:pPr>
              <a:lnSpc>
                <a:spcPct val="90000"/>
              </a:lnSpc>
              <a:buFont typeface="Wingdings" pitchFamily="2" charset="2"/>
              <a:buChar char="q"/>
            </a:pPr>
            <a:r>
              <a:rPr lang="en-US" sz="3200" smtClean="0">
                <a:latin typeface="SassoonCRInfant" pitchFamily="2" charset="0"/>
              </a:rPr>
              <a:t>A rapid </a:t>
            </a:r>
            <a:r>
              <a:rPr lang="en-US" sz="3200" b="1" i="1" smtClean="0">
                <a:latin typeface="SassoonCRInfant" pitchFamily="2" charset="0"/>
              </a:rPr>
              <a:t>Learn to read  </a:t>
            </a:r>
            <a:r>
              <a:rPr lang="en-US" sz="3200" smtClean="0">
                <a:latin typeface="SassoonCRInfant" pitchFamily="2" charset="0"/>
              </a:rPr>
              <a:t>programme</a:t>
            </a:r>
          </a:p>
          <a:p>
            <a:pPr algn="ctr">
              <a:lnSpc>
                <a:spcPct val="90000"/>
              </a:lnSpc>
              <a:buFont typeface="Wingdings" pitchFamily="2" charset="2"/>
              <a:buNone/>
            </a:pPr>
            <a:r>
              <a:rPr lang="en-US" sz="3200" smtClean="0">
                <a:latin typeface="SassoonCRInfant" pitchFamily="2" charset="0"/>
              </a:rPr>
              <a:t>   </a:t>
            </a:r>
          </a:p>
          <a:p>
            <a:pPr algn="ctr">
              <a:lnSpc>
                <a:spcPct val="90000"/>
              </a:lnSpc>
              <a:buFont typeface="Wingdings" pitchFamily="2" charset="2"/>
              <a:buNone/>
            </a:pPr>
            <a:r>
              <a:rPr lang="en-US" sz="3200" smtClean="0">
                <a:latin typeface="SassoonCRInfant" pitchFamily="2" charset="0"/>
              </a:rPr>
              <a:t>so children can…</a:t>
            </a:r>
          </a:p>
          <a:p>
            <a:pPr>
              <a:lnSpc>
                <a:spcPct val="90000"/>
              </a:lnSpc>
              <a:buFont typeface="Wingdings" pitchFamily="2" charset="2"/>
              <a:buNone/>
            </a:pPr>
            <a:endParaRPr lang="en-US" sz="3200" smtClean="0">
              <a:latin typeface="SassoonCRInfant" pitchFamily="2" charset="0"/>
            </a:endParaRPr>
          </a:p>
          <a:p>
            <a:pPr>
              <a:lnSpc>
                <a:spcPct val="90000"/>
              </a:lnSpc>
              <a:buFont typeface="Wingdings" pitchFamily="2" charset="2"/>
              <a:buChar char="q"/>
            </a:pPr>
            <a:r>
              <a:rPr lang="en-US" sz="3200" b="1" i="1" smtClean="0">
                <a:latin typeface="SassoonCRInfant" pitchFamily="2" charset="0"/>
              </a:rPr>
              <a:t>Read to learn  </a:t>
            </a:r>
            <a:r>
              <a:rPr lang="en-US" sz="3200" smtClean="0">
                <a:latin typeface="SassoonCRInfant" pitchFamily="2" charset="0"/>
              </a:rPr>
              <a:t>for the rest of their lives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2E98804-CDDE-45D6-A475-4D024AFD81F9}" type="datetime1">
              <a:rPr lang="en-US"/>
              <a:pPr>
                <a:defRPr/>
              </a:pPr>
              <a:t>1/30/2013</a:t>
            </a:fld>
            <a:endParaRPr lang="en-US"/>
          </a:p>
        </p:txBody>
      </p:sp>
      <p:sp>
        <p:nvSpPr>
          <p:cNvPr id="27650" name="Rectangle 2"/>
          <p:cNvSpPr>
            <a:spLocks noGrp="1" noChangeArrowheads="1"/>
          </p:cNvSpPr>
          <p:nvPr>
            <p:ph type="title"/>
          </p:nvPr>
        </p:nvSpPr>
        <p:spPr/>
        <p:txBody>
          <a:bodyPr/>
          <a:lstStyle/>
          <a:p>
            <a:pPr eaLnBrk="1" hangingPunct="1"/>
            <a:r>
              <a:rPr lang="en-GB" smtClean="0">
                <a:latin typeface="SassoonCRInfant" pitchFamily="2" charset="0"/>
              </a:rPr>
              <a:t>How does it work?</a:t>
            </a:r>
            <a:endParaRPr lang="en-US" smtClean="0">
              <a:latin typeface="SassoonCRInfant" pitchFamily="2" charset="0"/>
            </a:endParaRPr>
          </a:p>
        </p:txBody>
      </p:sp>
      <p:sp>
        <p:nvSpPr>
          <p:cNvPr id="27651" name="Rectangle 3"/>
          <p:cNvSpPr>
            <a:spLocks noGrp="1" noChangeArrowheads="1"/>
          </p:cNvSpPr>
          <p:nvPr>
            <p:ph type="body" idx="1"/>
          </p:nvPr>
        </p:nvSpPr>
        <p:spPr>
          <a:xfrm>
            <a:off x="457200" y="1600200"/>
            <a:ext cx="8362950" cy="4686300"/>
          </a:xfrm>
        </p:spPr>
        <p:txBody>
          <a:bodyPr/>
          <a:lstStyle/>
          <a:p>
            <a:pPr eaLnBrk="1" hangingPunct="1">
              <a:buFont typeface="Wingdings" pitchFamily="2" charset="2"/>
              <a:buNone/>
            </a:pPr>
            <a:r>
              <a:rPr lang="en-GB" sz="3200" b="1" smtClean="0">
                <a:latin typeface="SassoonCRInfant" pitchFamily="2" charset="0"/>
              </a:rPr>
              <a:t>Children:</a:t>
            </a:r>
            <a:endParaRPr lang="en-US" sz="3200" smtClean="0">
              <a:latin typeface="SassoonCRInfant" pitchFamily="2" charset="0"/>
            </a:endParaRPr>
          </a:p>
          <a:p>
            <a:pPr eaLnBrk="1" hangingPunct="1"/>
            <a:r>
              <a:rPr lang="en-GB" sz="3200" smtClean="0">
                <a:latin typeface="SassoonCRInfant" pitchFamily="2" charset="0"/>
              </a:rPr>
              <a:t>Learn 44 sounds and matching letters/letter groups</a:t>
            </a:r>
          </a:p>
          <a:p>
            <a:pPr eaLnBrk="1" hangingPunct="1"/>
            <a:endParaRPr lang="en-GB" sz="3200" smtClean="0">
              <a:latin typeface="SassoonCRInfant" pitchFamily="2" charset="0"/>
            </a:endParaRPr>
          </a:p>
          <a:p>
            <a:pPr eaLnBrk="1" hangingPunct="1"/>
            <a:r>
              <a:rPr lang="en-GB" sz="3200" smtClean="0">
                <a:latin typeface="SassoonCRInfant" pitchFamily="2" charset="0"/>
              </a:rPr>
              <a:t>Learn to blend sounds to read words</a:t>
            </a:r>
          </a:p>
          <a:p>
            <a:pPr eaLnBrk="1" hangingPunct="1">
              <a:buFont typeface="Wingdings" pitchFamily="2" charset="2"/>
              <a:buNone/>
            </a:pPr>
            <a:endParaRPr lang="en-GB" sz="3200" smtClean="0">
              <a:latin typeface="SassoonCRInfant" pitchFamily="2" charset="0"/>
            </a:endParaRPr>
          </a:p>
          <a:p>
            <a:pPr eaLnBrk="1" hangingPunct="1"/>
            <a:r>
              <a:rPr lang="en-GB" sz="3200" smtClean="0">
                <a:latin typeface="SassoonCRInfant" pitchFamily="2" charset="0"/>
              </a:rPr>
              <a:t>Read lots of specially written books</a:t>
            </a:r>
          </a:p>
          <a:p>
            <a:pPr eaLnBrk="1" hangingPunct="1">
              <a:buFont typeface="Wingdings" pitchFamily="2" charset="2"/>
              <a:buNone/>
            </a:pPr>
            <a:r>
              <a:rPr lang="en-GB" sz="2400" smtClean="0"/>
              <a:t>                 	   </a:t>
            </a:r>
            <a:r>
              <a:rPr lang="en-GB" sz="3200" smtClean="0">
                <a:latin typeface="SassoonCRInfant" pitchFamily="2" charset="0"/>
              </a:rPr>
              <a:t>This is </a:t>
            </a:r>
            <a:r>
              <a:rPr lang="en-GB" sz="3200" b="1" smtClean="0">
                <a:latin typeface="SassoonCRInfant" pitchFamily="2" charset="0"/>
              </a:rPr>
              <a:t>decoding</a:t>
            </a:r>
          </a:p>
          <a:p>
            <a:pPr eaLnBrk="1" hangingPunct="1">
              <a:buFont typeface="Wingdings" pitchFamily="2" charset="2"/>
              <a:buNone/>
            </a:pPr>
            <a:endParaRPr lang="en-GB" sz="2400" smtClean="0"/>
          </a:p>
          <a:p>
            <a:pPr eaLnBrk="1" hangingPunct="1">
              <a:buFont typeface="Wingdings" pitchFamily="2" charset="2"/>
              <a:buNone/>
            </a:pPr>
            <a:endParaRPr lang="en-GB"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2E98804-CDDE-45D6-A475-4D024AFD81F9}" type="datetime1">
              <a:rPr lang="en-US"/>
              <a:pPr>
                <a:defRPr/>
              </a:pPr>
              <a:t>1/30/2013</a:t>
            </a:fld>
            <a:endParaRPr lang="en-US"/>
          </a:p>
        </p:txBody>
      </p:sp>
      <p:sp>
        <p:nvSpPr>
          <p:cNvPr id="29698" name="Rectangle 2"/>
          <p:cNvSpPr>
            <a:spLocks noGrp="1" noChangeArrowheads="1"/>
          </p:cNvSpPr>
          <p:nvPr>
            <p:ph type="title"/>
          </p:nvPr>
        </p:nvSpPr>
        <p:spPr/>
        <p:txBody>
          <a:bodyPr/>
          <a:lstStyle/>
          <a:p>
            <a:pPr eaLnBrk="1" hangingPunct="1"/>
            <a:r>
              <a:rPr lang="en-GB" smtClean="0">
                <a:latin typeface="SassoonCRInfant" pitchFamily="2" charset="0"/>
              </a:rPr>
              <a:t>How does it work?</a:t>
            </a:r>
            <a:endParaRPr lang="en-US" smtClean="0">
              <a:latin typeface="SassoonCRInfant" pitchFamily="2" charset="0"/>
            </a:endParaRPr>
          </a:p>
        </p:txBody>
      </p:sp>
      <p:sp>
        <p:nvSpPr>
          <p:cNvPr id="29699" name="Rectangle 3"/>
          <p:cNvSpPr>
            <a:spLocks noGrp="1" noChangeArrowheads="1"/>
          </p:cNvSpPr>
          <p:nvPr>
            <p:ph type="body" idx="1"/>
          </p:nvPr>
        </p:nvSpPr>
        <p:spPr>
          <a:xfrm>
            <a:off x="457200" y="1600200"/>
            <a:ext cx="8229600" cy="4686300"/>
          </a:xfrm>
        </p:spPr>
        <p:txBody>
          <a:bodyPr/>
          <a:lstStyle/>
          <a:p>
            <a:pPr eaLnBrk="1" hangingPunct="1">
              <a:lnSpc>
                <a:spcPct val="90000"/>
              </a:lnSpc>
              <a:buFont typeface="Wingdings" pitchFamily="2" charset="2"/>
              <a:buNone/>
            </a:pPr>
            <a:r>
              <a:rPr lang="en-GB" sz="3200" b="1" smtClean="0">
                <a:latin typeface="SassoonCRInfant" pitchFamily="2" charset="0"/>
              </a:rPr>
              <a:t>Children:</a:t>
            </a:r>
            <a:endParaRPr lang="en-US" sz="3200" smtClean="0">
              <a:latin typeface="SassoonCRInfant" pitchFamily="2" charset="0"/>
            </a:endParaRPr>
          </a:p>
          <a:p>
            <a:pPr eaLnBrk="1" hangingPunct="1">
              <a:lnSpc>
                <a:spcPct val="90000"/>
              </a:lnSpc>
            </a:pPr>
            <a:r>
              <a:rPr lang="en-US" sz="3200" i="1" smtClean="0">
                <a:latin typeface="SassoonCRInfant" pitchFamily="2" charset="0"/>
              </a:rPr>
              <a:t>Talk a lot </a:t>
            </a:r>
            <a:r>
              <a:rPr lang="en-US" sz="3200" smtClean="0">
                <a:latin typeface="SassoonCRInfant" pitchFamily="2" charset="0"/>
              </a:rPr>
              <a:t>about what they have read to show they understand</a:t>
            </a:r>
          </a:p>
          <a:p>
            <a:pPr eaLnBrk="1" hangingPunct="1">
              <a:lnSpc>
                <a:spcPct val="90000"/>
              </a:lnSpc>
            </a:pPr>
            <a:endParaRPr lang="en-US" sz="3200" smtClean="0">
              <a:latin typeface="SassoonCRInfant" pitchFamily="2" charset="0"/>
            </a:endParaRPr>
          </a:p>
          <a:p>
            <a:pPr eaLnBrk="1" hangingPunct="1">
              <a:lnSpc>
                <a:spcPct val="90000"/>
              </a:lnSpc>
            </a:pPr>
            <a:r>
              <a:rPr lang="en-US" sz="3200" i="1" smtClean="0">
                <a:latin typeface="SassoonCRInfant" pitchFamily="2" charset="0"/>
              </a:rPr>
              <a:t>Listen to and discuss </a:t>
            </a:r>
            <a:r>
              <a:rPr lang="en-US" sz="3200" smtClean="0">
                <a:latin typeface="SassoonCRInfant" pitchFamily="2" charset="0"/>
              </a:rPr>
              <a:t>other ideas to deepen understanding</a:t>
            </a:r>
          </a:p>
          <a:p>
            <a:pPr eaLnBrk="1" hangingPunct="1">
              <a:lnSpc>
                <a:spcPct val="90000"/>
              </a:lnSpc>
              <a:buFont typeface="Wingdings" pitchFamily="2" charset="2"/>
              <a:buNone/>
            </a:pPr>
            <a:endParaRPr lang="en-GB" sz="3200" smtClean="0">
              <a:latin typeface="SassoonCRInfant" pitchFamily="2" charset="0"/>
            </a:endParaRPr>
          </a:p>
          <a:p>
            <a:pPr eaLnBrk="1" hangingPunct="1">
              <a:lnSpc>
                <a:spcPct val="90000"/>
              </a:lnSpc>
              <a:buFont typeface="Wingdings" pitchFamily="2" charset="2"/>
              <a:buNone/>
            </a:pPr>
            <a:r>
              <a:rPr lang="en-GB" smtClean="0"/>
              <a:t>		</a:t>
            </a:r>
          </a:p>
          <a:p>
            <a:pPr algn="ctr" eaLnBrk="1" hangingPunct="1">
              <a:lnSpc>
                <a:spcPct val="90000"/>
              </a:lnSpc>
              <a:buFont typeface="Wingdings" pitchFamily="2" charset="2"/>
              <a:buNone/>
            </a:pPr>
            <a:r>
              <a:rPr lang="en-GB" sz="3200" smtClean="0">
                <a:latin typeface="SassoonCRInfant" pitchFamily="2" charset="0"/>
              </a:rPr>
              <a:t>This is </a:t>
            </a:r>
            <a:r>
              <a:rPr lang="en-GB" sz="3200" b="1" smtClean="0">
                <a:latin typeface="SassoonCRInfant" pitchFamily="2" charset="0"/>
              </a:rPr>
              <a:t>comprehending</a:t>
            </a:r>
          </a:p>
          <a:p>
            <a:pPr eaLnBrk="1" hangingPunct="1">
              <a:lnSpc>
                <a:spcPct val="90000"/>
              </a:lnSpc>
              <a:buFont typeface="Wingdings" pitchFamily="2" charset="2"/>
              <a:buNone/>
            </a:pPr>
            <a:endParaRPr lang="en-GB" smtClean="0"/>
          </a:p>
          <a:p>
            <a:pPr eaLnBrk="1" hangingPunct="1">
              <a:lnSpc>
                <a:spcPct val="90000"/>
              </a:lnSpc>
              <a:buFont typeface="Wingdings" pitchFamily="2" charset="2"/>
              <a:buNone/>
            </a:pPr>
            <a:endParaRPr lang="en-GB" smtClean="0"/>
          </a:p>
        </p:txBody>
      </p:sp>
      <p:pic>
        <p:nvPicPr>
          <p:cNvPr id="29700" name="Picture 3"/>
          <p:cNvPicPr>
            <a:picLocks noChangeAspect="1" noChangeArrowheads="1"/>
          </p:cNvPicPr>
          <p:nvPr/>
        </p:nvPicPr>
        <p:blipFill>
          <a:blip r:embed="rId3"/>
          <a:srcRect/>
          <a:stretch>
            <a:fillRect/>
          </a:stretch>
        </p:blipFill>
        <p:spPr bwMode="auto">
          <a:xfrm>
            <a:off x="6929438" y="4357688"/>
            <a:ext cx="1893887" cy="16525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EAD4E96-1726-4FA4-9E7F-B5CFD87CFCCD}" type="datetime1">
              <a:rPr lang="en-US"/>
              <a:pPr>
                <a:defRPr/>
              </a:pPr>
              <a:t>1/30/2013</a:t>
            </a:fld>
            <a:endParaRPr lang="en-US"/>
          </a:p>
        </p:txBody>
      </p:sp>
      <p:sp>
        <p:nvSpPr>
          <p:cNvPr id="31746" name="Rectangle 2"/>
          <p:cNvSpPr>
            <a:spLocks noGrp="1" noChangeArrowheads="1"/>
          </p:cNvSpPr>
          <p:nvPr>
            <p:ph type="title"/>
          </p:nvPr>
        </p:nvSpPr>
        <p:spPr/>
        <p:txBody>
          <a:bodyPr/>
          <a:lstStyle/>
          <a:p>
            <a:pPr eaLnBrk="1" hangingPunct="1"/>
            <a:r>
              <a:rPr lang="en-GB" smtClean="0">
                <a:latin typeface="SassoonCRInfant" pitchFamily="2" charset="0"/>
              </a:rPr>
              <a:t>Graphemes</a:t>
            </a:r>
            <a:endParaRPr lang="en-US" smtClean="0">
              <a:latin typeface="SassoonCRInfant" pitchFamily="2" charset="0"/>
            </a:endParaRPr>
          </a:p>
        </p:txBody>
      </p:sp>
      <p:sp>
        <p:nvSpPr>
          <p:cNvPr id="31747" name="Rectangle 3"/>
          <p:cNvSpPr>
            <a:spLocks noGrp="1" noChangeArrowheads="1"/>
          </p:cNvSpPr>
          <p:nvPr>
            <p:ph type="body" idx="1"/>
          </p:nvPr>
        </p:nvSpPr>
        <p:spPr>
          <a:xfrm>
            <a:off x="457200" y="1600200"/>
            <a:ext cx="8362950" cy="4530725"/>
          </a:xfrm>
        </p:spPr>
        <p:txBody>
          <a:bodyPr/>
          <a:lstStyle/>
          <a:p>
            <a:pPr eaLnBrk="1" hangingPunct="1">
              <a:buFont typeface="Wingdings" pitchFamily="2" charset="2"/>
              <a:buNone/>
            </a:pPr>
            <a:r>
              <a:rPr lang="en-GB" sz="3600" smtClean="0"/>
              <a:t> </a:t>
            </a:r>
            <a:r>
              <a:rPr lang="en-GB" sz="4000" smtClean="0">
                <a:latin typeface="SassoonCRInfant" pitchFamily="2" charset="0"/>
              </a:rPr>
              <a:t>A grapheme is a sound written down</a:t>
            </a:r>
          </a:p>
          <a:p>
            <a:pPr eaLnBrk="1" hangingPunct="1">
              <a:buFont typeface="Wingdings" pitchFamily="2" charset="2"/>
              <a:buNone/>
            </a:pPr>
            <a:endParaRPr lang="en-GB" sz="4000" smtClean="0">
              <a:latin typeface="SassoonCRInfant" pitchFamily="2" charset="0"/>
            </a:endParaRPr>
          </a:p>
          <a:p>
            <a:pPr eaLnBrk="1" hangingPunct="1">
              <a:buFont typeface="Wingdings" pitchFamily="2" charset="2"/>
              <a:buNone/>
            </a:pPr>
            <a:r>
              <a:rPr lang="en-GB" sz="4000" smtClean="0">
                <a:latin typeface="SassoonCRInfant" pitchFamily="2" charset="0"/>
              </a:rPr>
              <a:t> English has more than 150 graphemes </a:t>
            </a:r>
          </a:p>
          <a:p>
            <a:pPr eaLnBrk="1" hangingPunct="1">
              <a:buFont typeface="Wingdings" pitchFamily="2" charset="2"/>
              <a:buNone/>
            </a:pPr>
            <a:endParaRPr lang="en-GB" sz="4000" smtClean="0">
              <a:latin typeface="SassoonCRInfant" pitchFamily="2" charset="0"/>
            </a:endParaRPr>
          </a:p>
          <a:p>
            <a:pPr algn="ctr" eaLnBrk="1" hangingPunct="1">
              <a:buFont typeface="Wingdings" pitchFamily="2" charset="2"/>
              <a:buNone/>
            </a:pPr>
            <a:r>
              <a:rPr lang="en-GB" sz="4000" smtClean="0">
                <a:latin typeface="SassoonCRInfant" pitchFamily="2" charset="0"/>
              </a:rPr>
              <a:t>A complex code!</a:t>
            </a:r>
          </a:p>
          <a:p>
            <a:pPr eaLnBrk="1" hangingPunct="1"/>
            <a:endParaRPr lang="en-GB" sz="3600" smtClean="0"/>
          </a:p>
          <a:p>
            <a:pPr eaLnBrk="1" hangingPunct="1">
              <a:buFont typeface="Wingdings" pitchFamily="2" charset="2"/>
              <a:buNone/>
            </a:pPr>
            <a:r>
              <a:rPr lang="en-GB" sz="3600" smtClean="0"/>
              <a:t> </a:t>
            </a:r>
          </a:p>
          <a:p>
            <a:pPr eaLnBrk="1" hangingPunct="1">
              <a:buFont typeface="Wingdings" pitchFamily="2" charset="2"/>
              <a:buNone/>
            </a:pPr>
            <a:endParaRPr lang="en-GB" sz="3600" smtClean="0"/>
          </a:p>
          <a:p>
            <a:pPr eaLnBrk="1" hangingPunct="1">
              <a:buFont typeface="Wingdings" pitchFamily="2" charset="2"/>
              <a:buNone/>
            </a:pPr>
            <a:r>
              <a:rPr lang="en-GB" sz="3600" smtClean="0"/>
              <a:t>                   </a:t>
            </a:r>
          </a:p>
          <a:p>
            <a:pPr eaLnBrk="1" hangingPunct="1">
              <a:buFont typeface="Wingdings" pitchFamily="2" charset="2"/>
              <a:buNone/>
            </a:pPr>
            <a:endParaRPr lang="en-GB" sz="3600" smtClean="0"/>
          </a:p>
          <a:p>
            <a:pPr eaLnBrk="1" hangingPunct="1">
              <a:buFont typeface="Wingdings" pitchFamily="2" charset="2"/>
              <a:buNone/>
            </a:pPr>
            <a:endParaRPr lang="en-GB" sz="3600" smtClean="0"/>
          </a:p>
          <a:p>
            <a:pPr eaLnBrk="1" hangingPunct="1">
              <a:buFont typeface="Wingdings" pitchFamily="2" charset="2"/>
              <a:buNone/>
            </a:pPr>
            <a:endParaRPr lang="en-GB" sz="3600" smtClean="0"/>
          </a:p>
          <a:p>
            <a:pPr eaLnBrk="1" hangingPunct="1">
              <a:buFont typeface="Wingdings" pitchFamily="2" charset="2"/>
              <a:buNone/>
            </a:pPr>
            <a:r>
              <a:rPr lang="en-US" sz="3600" smtClean="0"/>
              <a:t>You</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Date Placeholder 1"/>
          <p:cNvSpPr>
            <a:spLocks noGrp="1"/>
          </p:cNvSpPr>
          <p:nvPr>
            <p:ph type="dt" sz="quarter" idx="10"/>
          </p:nvPr>
        </p:nvSpPr>
        <p:spPr/>
        <p:txBody>
          <a:bodyPr/>
          <a:lstStyle/>
          <a:p>
            <a:pPr>
              <a:defRPr/>
            </a:pPr>
            <a:fld id="{EA726EEA-7BD5-4C8C-B9F5-3F86C7174D1A}" type="datetime1">
              <a:rPr lang="en-US"/>
              <a:pPr>
                <a:defRPr/>
              </a:pPr>
              <a:t>1/30/2013</a:t>
            </a:fld>
            <a:endParaRPr lang="en-US"/>
          </a:p>
        </p:txBody>
      </p:sp>
      <p:sp>
        <p:nvSpPr>
          <p:cNvPr id="33794" name="Rectangle 3"/>
          <p:cNvSpPr>
            <a:spLocks noChangeArrowheads="1"/>
          </p:cNvSpPr>
          <p:nvPr/>
        </p:nvSpPr>
        <p:spPr bwMode="auto">
          <a:xfrm>
            <a:off x="1055688" y="1628775"/>
            <a:ext cx="7596187" cy="5819775"/>
          </a:xfrm>
          <a:prstGeom prst="rect">
            <a:avLst/>
          </a:prstGeom>
          <a:noFill/>
          <a:ln w="9525">
            <a:noFill/>
            <a:miter lim="800000"/>
            <a:headEnd/>
            <a:tailEnd/>
          </a:ln>
        </p:spPr>
        <p:txBody>
          <a:bodyPr>
            <a:spAutoFit/>
          </a:bodyPr>
          <a:lstStyle/>
          <a:p>
            <a:r>
              <a:rPr lang="en-US" sz="3200" b="1">
                <a:latin typeface="SassoonCRInfant" pitchFamily="2" charset="0"/>
                <a:ea typeface="ＭＳ Ｐゴシック"/>
                <a:cs typeface="ＭＳ Ｐゴシック"/>
              </a:rPr>
              <a:t>play</a:t>
            </a:r>
            <a:r>
              <a:rPr lang="en-US" sz="3200">
                <a:latin typeface="SassoonCRInfant" pitchFamily="2" charset="0"/>
                <a:ea typeface="ＭＳ Ｐゴシック"/>
                <a:cs typeface="ＭＳ Ｐゴシック"/>
              </a:rPr>
              <a:t> mayk trayn cafay strayt wayt brayk </a:t>
            </a:r>
          </a:p>
          <a:p>
            <a:endParaRPr lang="en-US" sz="3200">
              <a:latin typeface="SassoonCRInfant" pitchFamily="2" charset="0"/>
              <a:ea typeface="ＭＳ Ｐゴシック"/>
              <a:cs typeface="ＭＳ Ｐゴシック"/>
            </a:endParaRPr>
          </a:p>
          <a:p>
            <a:r>
              <a:rPr lang="en-US" sz="3200" b="1">
                <a:latin typeface="SassoonCRInfant" pitchFamily="2" charset="0"/>
                <a:ea typeface="ＭＳ Ｐゴシック"/>
                <a:cs typeface="ＭＳ Ｐゴシック"/>
              </a:rPr>
              <a:t>green</a:t>
            </a:r>
            <a:r>
              <a:rPr lang="en-US" sz="3200">
                <a:latin typeface="SassoonCRInfant" pitchFamily="2" charset="0"/>
                <a:ea typeface="ＭＳ Ｐゴシック"/>
                <a:cs typeface="ＭＳ Ｐゴシック"/>
              </a:rPr>
              <a:t> dreem kee hee happee  </a:t>
            </a:r>
          </a:p>
          <a:p>
            <a:endParaRPr lang="en-US" sz="3200">
              <a:latin typeface="SassoonCRInfant" pitchFamily="2" charset="0"/>
              <a:ea typeface="ＭＳ Ｐゴシック"/>
              <a:cs typeface="ＭＳ Ｐゴシック"/>
            </a:endParaRPr>
          </a:p>
          <a:p>
            <a:r>
              <a:rPr lang="en-US" sz="3200" b="1">
                <a:latin typeface="SassoonCRInfant" pitchFamily="2" charset="0"/>
                <a:ea typeface="ＭＳ Ｐゴシック"/>
                <a:cs typeface="ＭＳ Ｐゴシック"/>
              </a:rPr>
              <a:t>light</a:t>
            </a:r>
            <a:r>
              <a:rPr lang="en-US" sz="3200">
                <a:latin typeface="SassoonCRInfant" pitchFamily="2" charset="0"/>
                <a:ea typeface="ＭＳ Ｐゴシック"/>
                <a:cs typeface="ＭＳ Ｐゴシック"/>
              </a:rPr>
              <a:t> kight fligh Igh igh tigh </a:t>
            </a:r>
          </a:p>
          <a:p>
            <a:endParaRPr lang="en-US" sz="3200">
              <a:latin typeface="SassoonCRInfant" pitchFamily="2" charset="0"/>
              <a:ea typeface="ＭＳ Ｐゴシック"/>
              <a:cs typeface="ＭＳ Ｐゴシック"/>
            </a:endParaRPr>
          </a:p>
          <a:p>
            <a:r>
              <a:rPr lang="en-US" sz="3200" b="1">
                <a:latin typeface="SassoonCRInfant" pitchFamily="2" charset="0"/>
                <a:ea typeface="ＭＳ Ｐゴシック"/>
                <a:cs typeface="ＭＳ Ｐゴシック"/>
              </a:rPr>
              <a:t>blow</a:t>
            </a:r>
            <a:r>
              <a:rPr lang="en-US" sz="3200">
                <a:latin typeface="SassoonCRInfant" pitchFamily="2" charset="0"/>
                <a:ea typeface="ＭＳ Ｐゴシック"/>
                <a:cs typeface="ＭＳ Ｐゴシック"/>
              </a:rPr>
              <a:t> smowk flowt gow mowst </a:t>
            </a:r>
          </a:p>
          <a:p>
            <a:endParaRPr lang="en-US" sz="3200">
              <a:latin typeface="SassoonCRInfant" pitchFamily="2" charset="0"/>
              <a:ea typeface="ＭＳ Ｐゴシック"/>
              <a:cs typeface="ＭＳ Ｐゴシック"/>
            </a:endParaRPr>
          </a:p>
          <a:p>
            <a:r>
              <a:rPr lang="en-US" sz="3200" b="1">
                <a:latin typeface="SassoonCRInfant" pitchFamily="2" charset="0"/>
                <a:ea typeface="ＭＳ Ｐゴシック"/>
                <a:cs typeface="ＭＳ Ｐゴシック"/>
              </a:rPr>
              <a:t>moon</a:t>
            </a:r>
            <a:r>
              <a:rPr lang="en-US" sz="3200">
                <a:latin typeface="SassoonCRInfant" pitchFamily="2" charset="0"/>
                <a:ea typeface="ＭＳ Ｐゴシック"/>
                <a:cs typeface="ＭＳ Ｐゴシック"/>
              </a:rPr>
              <a:t> broot bloo groo </a:t>
            </a:r>
          </a:p>
          <a:p>
            <a:endParaRPr lang="en-US" sz="3200">
              <a:latin typeface="SassoonCRInfant" pitchFamily="2" charset="0"/>
              <a:ea typeface="ＭＳ Ｐゴシック"/>
              <a:cs typeface="ＭＳ Ｐゴシック"/>
            </a:endParaRPr>
          </a:p>
          <a:p>
            <a:endParaRPr lang="en-US" sz="2800">
              <a:latin typeface="Verdana" pitchFamily="34" charset="0"/>
              <a:ea typeface="ＭＳ Ｐゴシック"/>
              <a:cs typeface="ＭＳ Ｐゴシック"/>
            </a:endParaRPr>
          </a:p>
          <a:p>
            <a:endParaRPr lang="en-US" sz="2800">
              <a:latin typeface="Verdana" pitchFamily="34" charset="0"/>
              <a:ea typeface="ＭＳ Ｐゴシック"/>
              <a:cs typeface="ＭＳ Ｐゴシック"/>
            </a:endParaRPr>
          </a:p>
        </p:txBody>
      </p:sp>
      <p:sp>
        <p:nvSpPr>
          <p:cNvPr id="33795" name="Rectangle 2"/>
          <p:cNvSpPr txBox="1">
            <a:spLocks noChangeArrowheads="1"/>
          </p:cNvSpPr>
          <p:nvPr/>
        </p:nvSpPr>
        <p:spPr bwMode="auto">
          <a:xfrm>
            <a:off x="457200" y="277813"/>
            <a:ext cx="8229600" cy="1139825"/>
          </a:xfrm>
          <a:prstGeom prst="rect">
            <a:avLst/>
          </a:prstGeom>
          <a:noFill/>
          <a:ln w="9525">
            <a:noFill/>
            <a:miter lim="800000"/>
            <a:headEnd/>
            <a:tailEnd/>
          </a:ln>
        </p:spPr>
        <p:txBody>
          <a:bodyPr anchor="b"/>
          <a:lstStyle/>
          <a:p>
            <a:pPr eaLnBrk="0" hangingPunct="0"/>
            <a:r>
              <a:rPr lang="en-GB" sz="4000">
                <a:solidFill>
                  <a:schemeClr val="tx2"/>
                </a:solidFill>
                <a:latin typeface="SassoonCRInfant" pitchFamily="2" charset="0"/>
                <a:ea typeface="ＭＳ Ｐゴシック"/>
                <a:cs typeface="ＭＳ Ｐゴシック"/>
              </a:rPr>
              <a:t>If English had a simple code spelling and reading would be much easier!!</a:t>
            </a:r>
            <a:endParaRPr lang="en-US" sz="4000">
              <a:solidFill>
                <a:schemeClr val="tx2"/>
              </a:solidFill>
              <a:latin typeface="SassoonCRInfant" pitchFamily="2" charset="0"/>
              <a:ea typeface="ＭＳ Ｐゴシック"/>
              <a:cs typeface="ＭＳ Ｐゴシック"/>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19075" y="0"/>
          <a:ext cx="8639175" cy="1889125"/>
        </p:xfrm>
        <a:graphic>
          <a:graphicData uri="http://schemas.openxmlformats.org/drawingml/2006/table">
            <a:tbl>
              <a:tblPr firstRow="1" bandRow="1">
                <a:tableStyleId>{5C22544A-7EE6-4342-B048-85BDC9FD1C3A}</a:tableStyleId>
              </a:tblPr>
              <a:tblGrid>
                <a:gridCol w="785318"/>
                <a:gridCol w="590727"/>
                <a:gridCol w="979911"/>
                <a:gridCol w="785318"/>
                <a:gridCol w="785318"/>
                <a:gridCol w="785318"/>
                <a:gridCol w="785318"/>
                <a:gridCol w="785318"/>
                <a:gridCol w="785318"/>
                <a:gridCol w="785318"/>
                <a:gridCol w="785318"/>
              </a:tblGrid>
              <a:tr h="698530">
                <a:tc>
                  <a:txBody>
                    <a:bodyPr/>
                    <a:lstStyle/>
                    <a:p>
                      <a:pPr algn="ctr"/>
                      <a:r>
                        <a:rPr lang="en-GB" sz="1600" dirty="0" smtClean="0">
                          <a:solidFill>
                            <a:schemeClr val="tx1"/>
                          </a:solidFill>
                          <a:latin typeface="Comic Sans MS" pitchFamily="66" charset="0"/>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l</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m</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n</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r</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s</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v</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z</a:t>
                      </a: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err="1" smtClean="0">
                          <a:solidFill>
                            <a:schemeClr val="tx1"/>
                          </a:solidFill>
                          <a:latin typeface="Comic Sans MS" pitchFamily="66" charset="0"/>
                        </a:rPr>
                        <a:t>sh</a:t>
                      </a:r>
                      <a:endParaRPr lang="en-GB" sz="1600" dirty="0" smtClean="0">
                        <a:solidFill>
                          <a:schemeClr val="tx1"/>
                        </a:solidFill>
                        <a:latin typeface="Comic Sans MS" pitchFamily="66" charset="0"/>
                      </a:endParaRPr>
                    </a:p>
                    <a:p>
                      <a:pPr algn="ctr"/>
                      <a:endParaRPr lang="en-GB" sz="1600" dirty="0" smtClean="0">
                        <a:solidFill>
                          <a:schemeClr val="tx1"/>
                        </a:solidFill>
                        <a:latin typeface="Comic Sans MS" pitchFamily="66" charset="0"/>
                      </a:endParaRP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err="1" smtClean="0">
                          <a:solidFill>
                            <a:schemeClr val="tx1"/>
                          </a:solidFill>
                          <a:latin typeface="Comic Sans MS" pitchFamily="66" charset="0"/>
                        </a:rPr>
                        <a:t>th</a:t>
                      </a:r>
                      <a:endParaRPr lang="en-GB" sz="1600" dirty="0" smtClean="0">
                        <a:solidFill>
                          <a:schemeClr val="tx1"/>
                        </a:solidFill>
                        <a:latin typeface="Comic Sans MS" pitchFamily="66" charset="0"/>
                      </a:endParaRPr>
                    </a:p>
                    <a:p>
                      <a:pPr algn="ct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err="1" smtClean="0">
                          <a:solidFill>
                            <a:schemeClr val="tx1"/>
                          </a:solidFill>
                          <a:latin typeface="Comic Sans MS" pitchFamily="66" charset="0"/>
                        </a:rPr>
                        <a:t>ng</a:t>
                      </a:r>
                      <a:endParaRPr lang="en-GB" sz="1600" dirty="0" smtClean="0">
                        <a:solidFill>
                          <a:schemeClr val="tx1"/>
                        </a:solidFill>
                        <a:latin typeface="Comic Sans MS" pitchFamily="66" charset="0"/>
                      </a:endParaRPr>
                    </a:p>
                    <a:p>
                      <a:pPr algn="ctr"/>
                      <a:r>
                        <a:rPr lang="en-GB" sz="1600" dirty="0" err="1" smtClean="0">
                          <a:solidFill>
                            <a:schemeClr val="tx1"/>
                          </a:solidFill>
                          <a:latin typeface="Comic Sans MS" pitchFamily="66" charset="0"/>
                        </a:rPr>
                        <a:t>nk</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r>
              <a:tr h="905502">
                <a:tc>
                  <a:txBody>
                    <a:bodyPr/>
                    <a:lstStyle/>
                    <a:p>
                      <a:pPr algn="ctr"/>
                      <a:r>
                        <a:rPr lang="en-GB" sz="1600" b="1" dirty="0" smtClean="0">
                          <a:latin typeface="Comic Sans MS" pitchFamily="66" charset="0"/>
                        </a:rPr>
                        <a:t>ff</a:t>
                      </a:r>
                    </a:p>
                    <a:p>
                      <a:pPr algn="ctr"/>
                      <a:r>
                        <a:rPr lang="en-GB" sz="1600" b="1" dirty="0" smtClean="0">
                          <a:latin typeface="Comic Sans MS" pitchFamily="66" charset="0"/>
                        </a:rPr>
                        <a:t>ph</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ll</a:t>
                      </a:r>
                      <a:endParaRPr lang="en-GB" sz="1600" b="1" dirty="0" smtClean="0">
                        <a:latin typeface="Comic Sans MS" pitchFamily="66" charset="0"/>
                      </a:endParaRPr>
                    </a:p>
                    <a:p>
                      <a:pPr algn="ctr"/>
                      <a:r>
                        <a:rPr lang="en-GB" sz="1600" b="1" dirty="0" smtClean="0">
                          <a:latin typeface="Comic Sans MS" pitchFamily="66" charset="0"/>
                        </a:rPr>
                        <a:t>le</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smtClean="0">
                          <a:latin typeface="Comic Sans MS" pitchFamily="66" charset="0"/>
                        </a:rPr>
                        <a:t>mm</a:t>
                      </a:r>
                    </a:p>
                    <a:p>
                      <a:pPr algn="ctr"/>
                      <a:r>
                        <a:rPr lang="en-GB" sz="1600" b="1" dirty="0" err="1" smtClean="0">
                          <a:latin typeface="Comic Sans MS" pitchFamily="66" charset="0"/>
                        </a:rPr>
                        <a:t>mb</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nn</a:t>
                      </a:r>
                      <a:endParaRPr lang="en-GB" sz="1600" b="1" dirty="0" smtClean="0">
                        <a:latin typeface="Comic Sans MS" pitchFamily="66" charset="0"/>
                      </a:endParaRPr>
                    </a:p>
                    <a:p>
                      <a:pPr algn="ctr"/>
                      <a:r>
                        <a:rPr lang="en-GB" sz="1600" b="1" dirty="0" err="1" smtClean="0">
                          <a:latin typeface="Comic Sans MS" pitchFamily="66" charset="0"/>
                        </a:rPr>
                        <a:t>kn</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rr</a:t>
                      </a:r>
                      <a:endParaRPr lang="en-GB" sz="1600" b="1" dirty="0" smtClean="0">
                        <a:latin typeface="Comic Sans MS" pitchFamily="66" charset="0"/>
                      </a:endParaRPr>
                    </a:p>
                    <a:p>
                      <a:pPr algn="ctr"/>
                      <a:r>
                        <a:rPr lang="en-GB" sz="1600" b="1" dirty="0" err="1" smtClean="0">
                          <a:latin typeface="Comic Sans MS" pitchFamily="66" charset="0"/>
                        </a:rPr>
                        <a:t>wr</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ss</a:t>
                      </a:r>
                      <a:endParaRPr lang="en-GB" sz="1600" b="1" dirty="0" smtClean="0">
                        <a:latin typeface="Comic Sans MS" pitchFamily="66" charset="0"/>
                      </a:endParaRPr>
                    </a:p>
                    <a:p>
                      <a:pPr algn="ctr"/>
                      <a:r>
                        <a:rPr lang="en-GB" sz="1600" b="1" dirty="0" smtClean="0">
                          <a:latin typeface="Comic Sans MS" pitchFamily="66" charset="0"/>
                        </a:rPr>
                        <a:t>se</a:t>
                      </a:r>
                    </a:p>
                    <a:p>
                      <a:pPr algn="ctr"/>
                      <a:r>
                        <a:rPr lang="en-GB" sz="1600" b="1" dirty="0" smtClean="0">
                          <a:latin typeface="Comic Sans MS" pitchFamily="66" charset="0"/>
                        </a:rPr>
                        <a:t>c</a:t>
                      </a:r>
                    </a:p>
                    <a:p>
                      <a:pPr algn="ctr"/>
                      <a:r>
                        <a:rPr lang="en-GB" sz="1600" b="1" dirty="0" err="1" smtClean="0">
                          <a:latin typeface="Comic Sans MS" pitchFamily="66" charset="0"/>
                        </a:rPr>
                        <a:t>ce</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ve</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zz</a:t>
                      </a:r>
                      <a:endParaRPr lang="en-GB" sz="1600" b="1" dirty="0" smtClean="0">
                        <a:latin typeface="Comic Sans MS" pitchFamily="66" charset="0"/>
                      </a:endParaRPr>
                    </a:p>
                    <a:p>
                      <a:pPr algn="ctr"/>
                      <a:r>
                        <a:rPr lang="en-GB" sz="1600" b="1" dirty="0" smtClean="0">
                          <a:latin typeface="Comic Sans MS" pitchFamily="66" charset="0"/>
                        </a:rPr>
                        <a:t>s</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b="1" dirty="0" err="1" smtClean="0">
                          <a:latin typeface="Comic Sans MS" pitchFamily="66" charset="0"/>
                        </a:rPr>
                        <a:t>ti</a:t>
                      </a:r>
                      <a:endParaRPr lang="en-GB" sz="1600" b="1" dirty="0" smtClean="0">
                        <a:latin typeface="Comic Sans MS" pitchFamily="66" charset="0"/>
                      </a:endParaRPr>
                    </a:p>
                    <a:p>
                      <a:pPr algn="ctr"/>
                      <a:r>
                        <a:rPr lang="en-GB" sz="1600" b="1" dirty="0" err="1" smtClean="0">
                          <a:latin typeface="Comic Sans MS" pitchFamily="66" charset="0"/>
                        </a:rPr>
                        <a:t>ci</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4" name="Table 3"/>
          <p:cNvGraphicFramePr>
            <a:graphicFrameLocks noGrp="1"/>
          </p:cNvGraphicFramePr>
          <p:nvPr/>
        </p:nvGraphicFramePr>
        <p:xfrm>
          <a:off x="219075" y="1928813"/>
          <a:ext cx="8704263" cy="1781175"/>
        </p:xfrm>
        <a:graphic>
          <a:graphicData uri="http://schemas.openxmlformats.org/drawingml/2006/table">
            <a:tbl>
              <a:tblPr firstRow="1" bandRow="1">
                <a:tableStyleId>{5C22544A-7EE6-4342-B048-85BDC9FD1C3A}</a:tableStyleId>
              </a:tblPr>
              <a:tblGrid>
                <a:gridCol w="669572"/>
                <a:gridCol w="669572"/>
                <a:gridCol w="669572"/>
                <a:gridCol w="669572"/>
                <a:gridCol w="669572"/>
                <a:gridCol w="669572"/>
                <a:gridCol w="669572"/>
                <a:gridCol w="669572"/>
                <a:gridCol w="669572"/>
                <a:gridCol w="669572"/>
                <a:gridCol w="669572"/>
                <a:gridCol w="669572"/>
                <a:gridCol w="669572"/>
              </a:tblGrid>
              <a:tr h="714380">
                <a:tc>
                  <a:txBody>
                    <a:bodyPr/>
                    <a:lstStyle/>
                    <a:p>
                      <a:pPr algn="ctr"/>
                      <a:r>
                        <a:rPr lang="en-GB" sz="1600" dirty="0" smtClean="0">
                          <a:solidFill>
                            <a:schemeClr val="tx1"/>
                          </a:solidFill>
                          <a:latin typeface="Comic Sans MS" pitchFamily="66" charset="0"/>
                        </a:rPr>
                        <a:t>b</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c</a:t>
                      </a:r>
                    </a:p>
                    <a:p>
                      <a:pPr algn="ctr"/>
                      <a:r>
                        <a:rPr lang="en-GB" sz="1600" dirty="0" smtClean="0">
                          <a:solidFill>
                            <a:schemeClr val="tx1"/>
                          </a:solidFill>
                          <a:latin typeface="Comic Sans MS" pitchFamily="66" charset="0"/>
                        </a:rPr>
                        <a:t>k</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d</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g</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h</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j</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p</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err="1" smtClean="0">
                          <a:solidFill>
                            <a:schemeClr val="tx1"/>
                          </a:solidFill>
                          <a:latin typeface="Comic Sans MS" pitchFamily="66" charset="0"/>
                        </a:rPr>
                        <a:t>qu</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t</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w</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x</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y</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err="1" smtClean="0">
                          <a:solidFill>
                            <a:schemeClr val="tx1"/>
                          </a:solidFill>
                          <a:latin typeface="Comic Sans MS" pitchFamily="66" charset="0"/>
                        </a:rPr>
                        <a:t>ch</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r>
              <a:tr h="500066">
                <a:tc>
                  <a:txBody>
                    <a:bodyPr/>
                    <a:lstStyle/>
                    <a:p>
                      <a:pPr algn="ctr"/>
                      <a:endParaRPr lang="en-GB" sz="1600" b="1" dirty="0" smtClean="0">
                        <a:latin typeface="Comic Sans MS" pitchFamily="66" charset="0"/>
                      </a:endParaRPr>
                    </a:p>
                    <a:p>
                      <a:pPr algn="ctr"/>
                      <a:r>
                        <a:rPr lang="en-GB" sz="1600" b="1" dirty="0" smtClean="0">
                          <a:latin typeface="Comic Sans MS" pitchFamily="66" charset="0"/>
                        </a:rPr>
                        <a:t>bb</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smtClean="0">
                          <a:latin typeface="Comic Sans MS" pitchFamily="66" charset="0"/>
                        </a:rPr>
                        <a:t>ck</a:t>
                      </a:r>
                    </a:p>
                    <a:p>
                      <a:pPr algn="ctr"/>
                      <a:r>
                        <a:rPr lang="en-GB" sz="1600" b="1" dirty="0" err="1" smtClean="0">
                          <a:latin typeface="Comic Sans MS" pitchFamily="66" charset="0"/>
                        </a:rPr>
                        <a:t>ch</a:t>
                      </a:r>
                      <a:endParaRPr lang="en-GB" sz="1600" b="1" dirty="0" smtClean="0">
                        <a:latin typeface="Comic Sans MS" pitchFamily="66" charset="0"/>
                      </a:endParaRPr>
                    </a:p>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err="1" smtClean="0">
                          <a:latin typeface="Comic Sans MS" pitchFamily="66" charset="0"/>
                        </a:rPr>
                        <a:t>dd</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err="1" smtClean="0">
                          <a:latin typeface="Comic Sans MS" pitchFamily="66" charset="0"/>
                        </a:rPr>
                        <a:t>gg</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smtClean="0">
                          <a:latin typeface="Comic Sans MS" pitchFamily="66" charset="0"/>
                        </a:rPr>
                        <a:t>g</a:t>
                      </a:r>
                    </a:p>
                    <a:p>
                      <a:pPr algn="ctr"/>
                      <a:r>
                        <a:rPr lang="en-GB" sz="1600" b="1" dirty="0" err="1" smtClean="0">
                          <a:latin typeface="Comic Sans MS" pitchFamily="66" charset="0"/>
                        </a:rPr>
                        <a:t>ge</a:t>
                      </a:r>
                      <a:endParaRPr lang="en-GB" sz="1600" b="1" dirty="0" smtClean="0">
                        <a:latin typeface="Comic Sans MS" pitchFamily="66" charset="0"/>
                      </a:endParaRPr>
                    </a:p>
                    <a:p>
                      <a:pPr algn="ctr"/>
                      <a:r>
                        <a:rPr lang="en-GB" sz="1600" b="1" dirty="0" err="1" smtClean="0">
                          <a:latin typeface="Comic Sans MS" pitchFamily="66" charset="0"/>
                        </a:rPr>
                        <a:t>dge</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smtClean="0">
                          <a:latin typeface="Comic Sans MS" pitchFamily="66" charset="0"/>
                        </a:rPr>
                        <a:t>pp</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err="1" smtClean="0">
                          <a:latin typeface="Comic Sans MS" pitchFamily="66" charset="0"/>
                        </a:rPr>
                        <a:t>tt</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err="1" smtClean="0">
                          <a:latin typeface="Comic Sans MS" pitchFamily="66" charset="0"/>
                        </a:rPr>
                        <a:t>wh</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600" b="1" dirty="0" smtClean="0">
                        <a:latin typeface="Comic Sans MS" pitchFamily="66" charset="0"/>
                      </a:endParaRPr>
                    </a:p>
                    <a:p>
                      <a:pPr algn="ctr"/>
                      <a:r>
                        <a:rPr lang="en-GB" sz="1600" b="1" dirty="0" err="1" smtClean="0">
                          <a:latin typeface="Comic Sans MS" pitchFamily="66" charset="0"/>
                        </a:rPr>
                        <a:t>tch</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5" name="Table 4"/>
          <p:cNvGraphicFramePr>
            <a:graphicFrameLocks noGrp="1"/>
          </p:cNvGraphicFramePr>
          <p:nvPr/>
        </p:nvGraphicFramePr>
        <p:xfrm>
          <a:off x="250825" y="3857625"/>
          <a:ext cx="8672513" cy="1322388"/>
        </p:xfrm>
        <a:graphic>
          <a:graphicData uri="http://schemas.openxmlformats.org/drawingml/2006/table">
            <a:tbl>
              <a:tblPr firstRow="1" bandRow="1">
                <a:tableStyleId>{5C22544A-7EE6-4342-B048-85BDC9FD1C3A}</a:tableStyleId>
              </a:tblPr>
              <a:tblGrid>
                <a:gridCol w="940963"/>
                <a:gridCol w="940963"/>
                <a:gridCol w="940963"/>
                <a:gridCol w="940963"/>
                <a:gridCol w="940963"/>
                <a:gridCol w="940963"/>
                <a:gridCol w="940963"/>
                <a:gridCol w="1167703"/>
                <a:gridCol w="918290"/>
              </a:tblGrid>
              <a:tr h="500066">
                <a:tc>
                  <a:txBody>
                    <a:bodyPr/>
                    <a:lstStyle/>
                    <a:p>
                      <a:pPr algn="ctr"/>
                      <a:r>
                        <a:rPr lang="en-GB" sz="1600" dirty="0" smtClean="0">
                          <a:solidFill>
                            <a:schemeClr val="tx1"/>
                          </a:solidFill>
                          <a:latin typeface="Comic Sans MS" pitchFamily="66" charset="0"/>
                        </a:rPr>
                        <a:t>a</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e</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err="1" smtClean="0">
                          <a:solidFill>
                            <a:schemeClr val="tx1"/>
                          </a:solidFill>
                          <a:latin typeface="Comic Sans MS" pitchFamily="66" charset="0"/>
                        </a:rPr>
                        <a:t>i</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o</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u</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GB" sz="1600" dirty="0" smtClean="0">
                          <a:solidFill>
                            <a:schemeClr val="tx1"/>
                          </a:solidFill>
                          <a:latin typeface="Comic Sans MS" pitchFamily="66" charset="0"/>
                        </a:rPr>
                        <a:t>ay</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ee</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igh</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ow</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r>
              <a:tr h="500066">
                <a:tc>
                  <a:txBody>
                    <a:bodyPr/>
                    <a:lstStyle/>
                    <a:p>
                      <a:pPr algn="ctr"/>
                      <a:endParaRPr lang="en-GB" sz="1600"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smtClean="0">
                          <a:latin typeface="Comic Sans MS" pitchFamily="66" charset="0"/>
                        </a:rPr>
                        <a:t>ea</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a_e</a:t>
                      </a:r>
                      <a:endParaRPr lang="en-GB" sz="1600" b="1" dirty="0" smtClean="0">
                        <a:latin typeface="Comic Sans MS" pitchFamily="66" charset="0"/>
                      </a:endParaRPr>
                    </a:p>
                    <a:p>
                      <a:pPr algn="ctr"/>
                      <a:r>
                        <a:rPr lang="en-GB" sz="1600" b="1" dirty="0" err="1" smtClean="0">
                          <a:latin typeface="Comic Sans MS" pitchFamily="66" charset="0"/>
                        </a:rPr>
                        <a:t>ai</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smtClean="0">
                          <a:latin typeface="Comic Sans MS" pitchFamily="66" charset="0"/>
                        </a:rPr>
                        <a:t>y</a:t>
                      </a:r>
                    </a:p>
                    <a:p>
                      <a:pPr algn="ctr"/>
                      <a:r>
                        <a:rPr lang="en-GB" sz="1600" b="1" dirty="0" smtClean="0">
                          <a:latin typeface="Comic Sans MS" pitchFamily="66" charset="0"/>
                        </a:rPr>
                        <a:t>ea</a:t>
                      </a:r>
                    </a:p>
                    <a:p>
                      <a:pPr algn="ctr"/>
                      <a:r>
                        <a:rPr lang="en-GB" sz="1600" b="1" dirty="0" smtClean="0">
                          <a:latin typeface="Comic Sans MS" pitchFamily="66" charset="0"/>
                        </a:rPr>
                        <a:t>e</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i_e</a:t>
                      </a:r>
                      <a:endParaRPr lang="en-GB" sz="1600" b="1" dirty="0" smtClean="0">
                        <a:latin typeface="Comic Sans MS" pitchFamily="66" charset="0"/>
                      </a:endParaRPr>
                    </a:p>
                    <a:p>
                      <a:pPr algn="ctr"/>
                      <a:r>
                        <a:rPr lang="en-GB" sz="1600" b="1" dirty="0" err="1" smtClean="0">
                          <a:latin typeface="Comic Sans MS" pitchFamily="66" charset="0"/>
                        </a:rPr>
                        <a:t>ie</a:t>
                      </a:r>
                      <a:endParaRPr lang="en-GB" sz="1600" b="1" dirty="0" smtClean="0">
                        <a:latin typeface="Comic Sans MS" pitchFamily="66" charset="0"/>
                      </a:endParaRPr>
                    </a:p>
                    <a:p>
                      <a:pPr algn="ctr"/>
                      <a:r>
                        <a:rPr lang="en-GB" sz="1600" b="1" dirty="0" err="1" smtClean="0">
                          <a:latin typeface="Comic Sans MS" pitchFamily="66" charset="0"/>
                        </a:rPr>
                        <a:t>i</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o_e</a:t>
                      </a:r>
                      <a:endParaRPr lang="en-GB" sz="1600" b="1" dirty="0" smtClean="0">
                        <a:latin typeface="Comic Sans MS" pitchFamily="66" charset="0"/>
                      </a:endParaRPr>
                    </a:p>
                    <a:p>
                      <a:pPr algn="ctr"/>
                      <a:r>
                        <a:rPr lang="en-GB" sz="1600" b="1" dirty="0" err="1" smtClean="0">
                          <a:latin typeface="Comic Sans MS" pitchFamily="66" charset="0"/>
                        </a:rPr>
                        <a:t>oa</a:t>
                      </a:r>
                      <a:endParaRPr lang="en-GB" sz="1600" b="1" dirty="0" smtClean="0">
                        <a:latin typeface="Comic Sans MS" pitchFamily="66" charset="0"/>
                      </a:endParaRPr>
                    </a:p>
                    <a:p>
                      <a:pPr algn="ctr"/>
                      <a:r>
                        <a:rPr lang="en-GB" sz="1600" b="1" dirty="0" smtClean="0">
                          <a:latin typeface="Comic Sans MS" pitchFamily="66" charset="0"/>
                        </a:rPr>
                        <a:t>o</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r>
            </a:tbl>
          </a:graphicData>
        </a:graphic>
      </p:graphicFrame>
      <p:graphicFrame>
        <p:nvGraphicFramePr>
          <p:cNvPr id="6" name="Table 5"/>
          <p:cNvGraphicFramePr>
            <a:graphicFrameLocks noGrp="1"/>
          </p:cNvGraphicFramePr>
          <p:nvPr/>
        </p:nvGraphicFramePr>
        <p:xfrm>
          <a:off x="250825" y="5291138"/>
          <a:ext cx="8674100" cy="1566862"/>
        </p:xfrm>
        <a:graphic>
          <a:graphicData uri="http://schemas.openxmlformats.org/drawingml/2006/table">
            <a:tbl>
              <a:tblPr firstRow="1" bandRow="1">
                <a:tableStyleId>{5C22544A-7EE6-4342-B048-85BDC9FD1C3A}</a:tableStyleId>
              </a:tblPr>
              <a:tblGrid>
                <a:gridCol w="772256"/>
                <a:gridCol w="772256"/>
                <a:gridCol w="772256"/>
                <a:gridCol w="772256"/>
                <a:gridCol w="772256"/>
                <a:gridCol w="772256"/>
                <a:gridCol w="772256"/>
                <a:gridCol w="816918"/>
                <a:gridCol w="816918"/>
                <a:gridCol w="816918"/>
                <a:gridCol w="816918"/>
              </a:tblGrid>
              <a:tr h="500066">
                <a:tc>
                  <a:txBody>
                    <a:bodyPr/>
                    <a:lstStyle/>
                    <a:p>
                      <a:pPr algn="ctr"/>
                      <a:r>
                        <a:rPr lang="en-GB" sz="1600" dirty="0" err="1" smtClean="0">
                          <a:solidFill>
                            <a:schemeClr val="tx1"/>
                          </a:solidFill>
                          <a:latin typeface="Comic Sans MS" pitchFamily="66" charset="0"/>
                        </a:rPr>
                        <a:t>oo</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i="1" dirty="0" err="1" smtClean="0">
                          <a:solidFill>
                            <a:schemeClr val="tx1"/>
                          </a:solidFill>
                          <a:latin typeface="Comic Sans MS" pitchFamily="66" charset="0"/>
                        </a:rPr>
                        <a:t>oo</a:t>
                      </a:r>
                      <a:endParaRPr lang="en-GB" sz="1600" i="1"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ar</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smtClean="0">
                          <a:solidFill>
                            <a:schemeClr val="tx1"/>
                          </a:solidFill>
                          <a:latin typeface="Comic Sans MS" pitchFamily="66" charset="0"/>
                        </a:rPr>
                        <a:t>or</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smtClean="0">
                          <a:solidFill>
                            <a:schemeClr val="tx1"/>
                          </a:solidFill>
                          <a:latin typeface="Comic Sans MS" pitchFamily="66" charset="0"/>
                        </a:rPr>
                        <a:t>air</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ir</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ou</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err="1" smtClean="0">
                          <a:solidFill>
                            <a:schemeClr val="tx1"/>
                          </a:solidFill>
                          <a:latin typeface="Comic Sans MS" pitchFamily="66" charset="0"/>
                        </a:rPr>
                        <a:t>oy</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CCFF"/>
                    </a:solidFill>
                  </a:tcPr>
                </a:tc>
                <a:tc>
                  <a:txBody>
                    <a:bodyPr/>
                    <a:lstStyle/>
                    <a:p>
                      <a:pPr algn="ctr"/>
                      <a:r>
                        <a:rPr lang="en-GB" sz="1600" dirty="0" smtClean="0">
                          <a:solidFill>
                            <a:schemeClr val="tx1"/>
                          </a:solidFill>
                          <a:latin typeface="Comic Sans MS" pitchFamily="66" charset="0"/>
                        </a:rPr>
                        <a:t>ire</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dirty="0" smtClean="0">
                          <a:solidFill>
                            <a:schemeClr val="tx1"/>
                          </a:solidFill>
                          <a:latin typeface="Comic Sans MS" pitchFamily="66" charset="0"/>
                        </a:rPr>
                        <a:t>ear</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dirty="0" err="1" smtClean="0">
                          <a:solidFill>
                            <a:schemeClr val="tx1"/>
                          </a:solidFill>
                          <a:latin typeface="Comic Sans MS" pitchFamily="66" charset="0"/>
                        </a:rPr>
                        <a:t>ure</a:t>
                      </a:r>
                      <a:endParaRPr lang="en-GB" sz="16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FF"/>
                    </a:solidFill>
                  </a:tcPr>
                </a:tc>
              </a:tr>
              <a:tr h="500066">
                <a:tc>
                  <a:txBody>
                    <a:bodyPr/>
                    <a:lstStyle/>
                    <a:p>
                      <a:pPr algn="ctr"/>
                      <a:r>
                        <a:rPr lang="en-GB" sz="1600" b="1" dirty="0" err="1" smtClean="0">
                          <a:latin typeface="Comic Sans MS" pitchFamily="66" charset="0"/>
                        </a:rPr>
                        <a:t>u_e</a:t>
                      </a:r>
                      <a:endParaRPr lang="en-GB" sz="1600" b="1" dirty="0" smtClean="0">
                        <a:latin typeface="Comic Sans MS" pitchFamily="66" charset="0"/>
                      </a:endParaRPr>
                    </a:p>
                    <a:p>
                      <a:pPr algn="ctr"/>
                      <a:r>
                        <a:rPr lang="en-GB" sz="1600" b="1" dirty="0" err="1" smtClean="0">
                          <a:latin typeface="Comic Sans MS" pitchFamily="66" charset="0"/>
                        </a:rPr>
                        <a:t>ue</a:t>
                      </a:r>
                      <a:endParaRPr lang="en-GB" sz="1600" b="1" dirty="0" smtClean="0">
                        <a:latin typeface="Comic Sans MS" pitchFamily="66" charset="0"/>
                      </a:endParaRPr>
                    </a:p>
                    <a:p>
                      <a:pPr algn="ctr"/>
                      <a:r>
                        <a:rPr lang="en-GB" sz="1600" b="1" dirty="0" err="1" smtClean="0">
                          <a:latin typeface="Comic Sans MS" pitchFamily="66" charset="0"/>
                        </a:rPr>
                        <a:t>ew</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oor</a:t>
                      </a:r>
                      <a:endParaRPr lang="en-GB" sz="1600" b="1" dirty="0" smtClean="0">
                        <a:latin typeface="Comic Sans MS" pitchFamily="66" charset="0"/>
                      </a:endParaRPr>
                    </a:p>
                    <a:p>
                      <a:pPr algn="ctr"/>
                      <a:r>
                        <a:rPr lang="en-GB" sz="1600" b="1" dirty="0" smtClean="0">
                          <a:latin typeface="Comic Sans MS" pitchFamily="66" charset="0"/>
                        </a:rPr>
                        <a:t>ore</a:t>
                      </a:r>
                    </a:p>
                    <a:p>
                      <a:pPr algn="ctr"/>
                      <a:r>
                        <a:rPr lang="en-GB" sz="1600" b="1" dirty="0" smtClean="0">
                          <a:latin typeface="Comic Sans MS" pitchFamily="66" charset="0"/>
                        </a:rPr>
                        <a:t>aw</a:t>
                      </a:r>
                    </a:p>
                    <a:p>
                      <a:pPr algn="ctr"/>
                      <a:r>
                        <a:rPr lang="en-GB" sz="1600" b="1" dirty="0" smtClean="0">
                          <a:latin typeface="Comic Sans MS" pitchFamily="66" charset="0"/>
                        </a:rPr>
                        <a:t>au</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smtClean="0">
                          <a:latin typeface="Comic Sans MS" pitchFamily="66" charset="0"/>
                        </a:rPr>
                        <a:t>are</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ur</a:t>
                      </a:r>
                      <a:endParaRPr lang="en-GB" sz="1600" b="1" dirty="0" smtClean="0">
                        <a:latin typeface="Comic Sans MS" pitchFamily="66" charset="0"/>
                      </a:endParaRPr>
                    </a:p>
                    <a:p>
                      <a:pPr algn="ctr"/>
                      <a:r>
                        <a:rPr lang="en-GB" sz="1600" b="1" dirty="0" err="1" smtClean="0">
                          <a:latin typeface="Comic Sans MS" pitchFamily="66" charset="0"/>
                        </a:rPr>
                        <a:t>er</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ow</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r>
                        <a:rPr lang="en-GB" sz="1600" b="1" dirty="0" err="1" smtClean="0">
                          <a:latin typeface="Comic Sans MS" pitchFamily="66" charset="0"/>
                        </a:rPr>
                        <a:t>oi</a:t>
                      </a: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c>
                  <a:txBody>
                    <a:bodyPr/>
                    <a:lstStyle/>
                    <a:p>
                      <a:pPr algn="ctr"/>
                      <a:endParaRPr lang="en-GB" sz="1600" b="1"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FF"/>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45368</TotalTime>
  <Words>1363</Words>
  <Application>Microsoft Office PowerPoint</Application>
  <PresentationFormat>On-screen Show (4:3)</PresentationFormat>
  <Paragraphs>297</Paragraphs>
  <Slides>18</Slides>
  <Notes>16</Notes>
  <HiddenSlides>0</HiddenSlides>
  <MMClips>0</MMClips>
  <ScaleCrop>false</ScaleCrop>
  <HeadingPairs>
    <vt:vector size="6" baseType="variant">
      <vt:variant>
        <vt:lpstr>Fonts Used</vt:lpstr>
      </vt:variant>
      <vt:variant>
        <vt:i4>10</vt:i4>
      </vt:variant>
      <vt:variant>
        <vt:lpstr>Design Template</vt:lpstr>
      </vt:variant>
      <vt:variant>
        <vt:i4>2</vt:i4>
      </vt:variant>
      <vt:variant>
        <vt:lpstr>Slide Titles</vt:lpstr>
      </vt:variant>
      <vt:variant>
        <vt:i4>18</vt:i4>
      </vt:variant>
    </vt:vector>
  </HeadingPairs>
  <TitlesOfParts>
    <vt:vector size="30" baseType="lpstr">
      <vt:lpstr>Arial</vt:lpstr>
      <vt:lpstr>Garamond</vt:lpstr>
      <vt:lpstr>Verdana</vt:lpstr>
      <vt:lpstr>Wingdings</vt:lpstr>
      <vt:lpstr>Times New Roman</vt:lpstr>
      <vt:lpstr>SassoonCRInfant</vt:lpstr>
      <vt:lpstr>ＭＳ Ｐゴシック</vt:lpstr>
      <vt:lpstr>Arial Unicode MS</vt:lpstr>
      <vt:lpstr>Comic Sans MS</vt:lpstr>
      <vt:lpstr>Chalkboard Bold</vt:lpstr>
      <vt:lpstr>Level</vt:lpstr>
      <vt:lpstr>Level</vt:lpstr>
      <vt:lpstr>Slide 1</vt:lpstr>
      <vt:lpstr>Slide 2</vt:lpstr>
      <vt:lpstr>Why Read Write Inc Phonics?</vt:lpstr>
      <vt:lpstr>What is Read Write Inc Phonics?</vt:lpstr>
      <vt:lpstr>How does it work?</vt:lpstr>
      <vt:lpstr>How does it work?</vt:lpstr>
      <vt:lpstr>Graphemes</vt:lpstr>
      <vt:lpstr>Slide 8</vt:lpstr>
      <vt:lpstr>Slide 9</vt:lpstr>
      <vt:lpstr>Fred...</vt:lpstr>
      <vt:lpstr>And...</vt:lpstr>
      <vt:lpstr>And...</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rml 1</dc:title>
  <dc:creator>Janey</dc:creator>
  <cp:lastModifiedBy>Gateshead Council</cp:lastModifiedBy>
  <cp:revision>401</cp:revision>
  <dcterms:created xsi:type="dcterms:W3CDTF">2003-03-26T20:06:03Z</dcterms:created>
  <dcterms:modified xsi:type="dcterms:W3CDTF">2013-01-30T16:21:08Z</dcterms:modified>
</cp:coreProperties>
</file>