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57" r:id="rId5"/>
    <p:sldId id="259" r:id="rId6"/>
    <p:sldId id="261" r:id="rId7"/>
    <p:sldId id="265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00047"/>
    <a:srgbClr val="E01A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13" autoAdjust="0"/>
    <p:restoredTop sz="94660"/>
  </p:normalViewPr>
  <p:slideViewPr>
    <p:cSldViewPr>
      <p:cViewPr varScale="1">
        <p:scale>
          <a:sx n="69" d="100"/>
          <a:sy n="69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2F3E9-B603-4A8E-924A-F50B8BF4B620}" type="datetimeFigureOut">
              <a:rPr lang="en-GB" smtClean="0"/>
              <a:t>14/06/2012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83146-3758-41D2-80CD-A88738B65E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3162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2F3E9-B603-4A8E-924A-F50B8BF4B620}" type="datetimeFigureOut">
              <a:rPr lang="en-GB" smtClean="0"/>
              <a:t>14/06/2012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83146-3758-41D2-80CD-A88738B65E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4920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2F3E9-B603-4A8E-924A-F50B8BF4B620}" type="datetimeFigureOut">
              <a:rPr lang="en-GB" smtClean="0"/>
              <a:t>14/06/2012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83146-3758-41D2-80CD-A88738B65E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2800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2F3E9-B603-4A8E-924A-F50B8BF4B620}" type="datetimeFigureOut">
              <a:rPr lang="en-GB" smtClean="0"/>
              <a:t>14/06/2012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83146-3758-41D2-80CD-A88738B65E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229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2F3E9-B603-4A8E-924A-F50B8BF4B620}" type="datetimeFigureOut">
              <a:rPr lang="en-GB" smtClean="0"/>
              <a:t>14/06/2012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83146-3758-41D2-80CD-A88738B65E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6226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2F3E9-B603-4A8E-924A-F50B8BF4B620}" type="datetimeFigureOut">
              <a:rPr lang="en-GB" smtClean="0"/>
              <a:t>14/06/2012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83146-3758-41D2-80CD-A88738B65E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3871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2F3E9-B603-4A8E-924A-F50B8BF4B620}" type="datetimeFigureOut">
              <a:rPr lang="en-GB" smtClean="0"/>
              <a:t>14/06/2012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83146-3758-41D2-80CD-A88738B65E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5966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2F3E9-B603-4A8E-924A-F50B8BF4B620}" type="datetimeFigureOut">
              <a:rPr lang="en-GB" smtClean="0"/>
              <a:t>14/06/2012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83146-3758-41D2-80CD-A88738B65E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0371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2F3E9-B603-4A8E-924A-F50B8BF4B620}" type="datetimeFigureOut">
              <a:rPr lang="en-GB" smtClean="0"/>
              <a:t>14/06/2012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83146-3758-41D2-80CD-A88738B65E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9337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2F3E9-B603-4A8E-924A-F50B8BF4B620}" type="datetimeFigureOut">
              <a:rPr lang="en-GB" smtClean="0"/>
              <a:t>14/06/2012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83146-3758-41D2-80CD-A88738B65E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7073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2F3E9-B603-4A8E-924A-F50B8BF4B620}" type="datetimeFigureOut">
              <a:rPr lang="en-GB" smtClean="0"/>
              <a:t>14/06/2012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83146-3758-41D2-80CD-A88738B65E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9944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1"/>
            </a:gs>
            <a:gs pos="38000">
              <a:schemeClr val="tx1"/>
            </a:gs>
            <a:gs pos="72000">
              <a:srgbClr val="E01A65"/>
            </a:gs>
            <a:gs pos="100000">
              <a:srgbClr val="600047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D2F3E9-B603-4A8E-924A-F50B8BF4B620}" type="datetimeFigureOut">
              <a:rPr lang="en-GB" smtClean="0"/>
              <a:t>14/06/2012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D83146-3758-41D2-80CD-A88738B65E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6688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5400" b="1" dirty="0" smtClean="0">
                <a:solidFill>
                  <a:schemeClr val="bg1"/>
                </a:solidFill>
                <a:latin typeface="AR BLANCA" pitchFamily="2" charset="0"/>
              </a:rPr>
              <a:t>Margot Fonteyn </a:t>
            </a:r>
            <a:endParaRPr lang="en-GB" sz="5400" b="1" dirty="0">
              <a:solidFill>
                <a:schemeClr val="bg1"/>
              </a:solidFill>
              <a:latin typeface="AR BLANCA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79696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-90264"/>
            <a:ext cx="8229600" cy="1143000"/>
          </a:xfrm>
        </p:spPr>
        <p:txBody>
          <a:bodyPr>
            <a:normAutofit/>
          </a:bodyPr>
          <a:lstStyle/>
          <a:p>
            <a:r>
              <a:rPr lang="en-GB" sz="5400" b="1" u="sng" dirty="0" smtClean="0">
                <a:solidFill>
                  <a:schemeClr val="bg1"/>
                </a:solidFill>
                <a:latin typeface="AR BLANCA" pitchFamily="2" charset="0"/>
              </a:rPr>
              <a:t>How it all ended</a:t>
            </a:r>
            <a:endParaRPr lang="en-GB" sz="5400" b="1" u="sng" dirty="0">
              <a:solidFill>
                <a:schemeClr val="bg1"/>
              </a:solidFill>
              <a:latin typeface="AR BLANCA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81577" y="980728"/>
            <a:ext cx="806489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chemeClr val="bg1"/>
                </a:solidFill>
                <a:latin typeface="AR BLANCA" pitchFamily="2" charset="0"/>
              </a:rPr>
              <a:t>It all ended when </a:t>
            </a:r>
            <a:r>
              <a:rPr lang="en-GB" sz="4000" dirty="0">
                <a:solidFill>
                  <a:schemeClr val="bg1"/>
                </a:solidFill>
                <a:latin typeface="AR BLANCA" pitchFamily="2" charset="0"/>
              </a:rPr>
              <a:t>Margot died, aged 71, in February 21</a:t>
            </a:r>
            <a:r>
              <a:rPr lang="en-GB" sz="4000" baseline="30000" dirty="0">
                <a:solidFill>
                  <a:schemeClr val="bg1"/>
                </a:solidFill>
                <a:latin typeface="AR BLANCA" pitchFamily="2" charset="0"/>
              </a:rPr>
              <a:t>st</a:t>
            </a:r>
            <a:r>
              <a:rPr lang="en-GB" sz="4000" dirty="0">
                <a:solidFill>
                  <a:schemeClr val="bg1"/>
                </a:solidFill>
                <a:latin typeface="AR BLANCA" pitchFamily="2" charset="0"/>
              </a:rPr>
              <a:t> 1991.</a:t>
            </a:r>
          </a:p>
          <a:p>
            <a:endParaRPr lang="en-GB" sz="4000" dirty="0">
              <a:solidFill>
                <a:schemeClr val="bg1"/>
              </a:solidFill>
              <a:latin typeface="AR BLANCA" pitchFamily="2" charset="0"/>
            </a:endParaRPr>
          </a:p>
          <a:p>
            <a:r>
              <a:rPr lang="en-GB" sz="4000" dirty="0" smtClean="0">
                <a:solidFill>
                  <a:schemeClr val="bg1"/>
                </a:solidFill>
                <a:latin typeface="AR BLANCA" pitchFamily="2" charset="0"/>
              </a:rPr>
              <a:t>It was a big miss to all of the ballet dancers in The Royal Ballet, and she is  still a huge inspiration today.</a:t>
            </a:r>
          </a:p>
          <a:p>
            <a:r>
              <a:rPr lang="en-GB" sz="4000" dirty="0">
                <a:solidFill>
                  <a:schemeClr val="bg1"/>
                </a:solidFill>
                <a:latin typeface="AR BLANCA" pitchFamily="2" charset="0"/>
              </a:rPr>
              <a:t> </a:t>
            </a:r>
            <a:r>
              <a:rPr lang="en-GB" sz="4000" dirty="0" smtClean="0">
                <a:solidFill>
                  <a:schemeClr val="bg1"/>
                </a:solidFill>
                <a:latin typeface="AR BLANCA" pitchFamily="2" charset="0"/>
              </a:rPr>
              <a:t>             </a:t>
            </a:r>
          </a:p>
          <a:p>
            <a:r>
              <a:rPr lang="en-GB" sz="4000" dirty="0">
                <a:solidFill>
                  <a:schemeClr val="bg1"/>
                </a:solidFill>
                <a:latin typeface="AR BLANCA" pitchFamily="2" charset="0"/>
              </a:rPr>
              <a:t> </a:t>
            </a:r>
            <a:r>
              <a:rPr lang="en-GB" sz="4000" dirty="0" smtClean="0">
                <a:solidFill>
                  <a:schemeClr val="bg1"/>
                </a:solidFill>
                <a:latin typeface="AR BLANCA" pitchFamily="2" charset="0"/>
              </a:rPr>
              <a:t>             As you can see Margot is </a:t>
            </a:r>
          </a:p>
          <a:p>
            <a:r>
              <a:rPr lang="en-GB" sz="4000" dirty="0">
                <a:solidFill>
                  <a:schemeClr val="bg1"/>
                </a:solidFill>
                <a:latin typeface="AR BLANCA" pitchFamily="2" charset="0"/>
              </a:rPr>
              <a:t> </a:t>
            </a:r>
            <a:r>
              <a:rPr lang="en-GB" sz="4000" dirty="0">
                <a:solidFill>
                  <a:schemeClr val="bg1"/>
                </a:solidFill>
                <a:latin typeface="AR BLANCA" pitchFamily="2" charset="0"/>
              </a:rPr>
              <a:t> </a:t>
            </a:r>
            <a:r>
              <a:rPr lang="en-GB" sz="4000" dirty="0" smtClean="0">
                <a:solidFill>
                  <a:schemeClr val="bg1"/>
                </a:solidFill>
                <a:latin typeface="AR BLANCA" pitchFamily="2" charset="0"/>
              </a:rPr>
              <a:t>            truly </a:t>
            </a:r>
            <a:r>
              <a:rPr lang="en-GB" sz="4000" dirty="0" smtClean="0">
                <a:solidFill>
                  <a:schemeClr val="bg1"/>
                </a:solidFill>
                <a:latin typeface="AR BLANCA" pitchFamily="2" charset="0"/>
              </a:rPr>
              <a:t>a GREAT BRITON.</a:t>
            </a:r>
            <a:endParaRPr lang="en-GB" sz="4000" dirty="0">
              <a:solidFill>
                <a:schemeClr val="bg1"/>
              </a:solidFill>
              <a:latin typeface="AR BLANCA" pitchFamily="2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509120"/>
            <a:ext cx="2750815" cy="220284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15237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39552" y="620688"/>
            <a:ext cx="8352927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 smtClean="0">
                <a:solidFill>
                  <a:schemeClr val="bg1"/>
                </a:solidFill>
                <a:latin typeface="AR BLANCA" pitchFamily="2" charset="0"/>
              </a:rPr>
              <a:t>Are you wondering who Margot Fonteyn is? Well your in luck because this is your chance to find out…..  </a:t>
            </a:r>
            <a:endParaRPr lang="en-GB" sz="4400" dirty="0">
              <a:solidFill>
                <a:schemeClr val="bg1"/>
              </a:solidFill>
              <a:latin typeface="AR BLANCA" pitchFamily="2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7349" y="2976497"/>
            <a:ext cx="2525565" cy="360795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2976497"/>
            <a:ext cx="2448272" cy="360795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19377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en-GB" sz="5400" b="1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BLANCA" pitchFamily="2" charset="0"/>
              </a:rPr>
              <a:t>Introduction </a:t>
            </a:r>
            <a:endParaRPr lang="en-GB" sz="5400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 BLANCA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9512" y="1124744"/>
            <a:ext cx="8784976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bg1"/>
                </a:solidFill>
                <a:latin typeface="AR BLANCA" pitchFamily="2" charset="0"/>
              </a:rPr>
              <a:t>Margot was born on the 18</a:t>
            </a:r>
            <a:r>
              <a:rPr lang="en-GB" sz="2800" baseline="30000" dirty="0" smtClean="0">
                <a:solidFill>
                  <a:schemeClr val="bg1"/>
                </a:solidFill>
                <a:latin typeface="AR BLANCA" pitchFamily="2" charset="0"/>
              </a:rPr>
              <a:t>th</a:t>
            </a:r>
            <a:r>
              <a:rPr lang="en-GB" sz="2800" dirty="0" smtClean="0">
                <a:solidFill>
                  <a:schemeClr val="bg1"/>
                </a:solidFill>
                <a:latin typeface="AR BLANCA" pitchFamily="2" charset="0"/>
              </a:rPr>
              <a:t> May 1919, and was named Margaret Hookham. Her birthplace was Surrey, her father was English and her mother was </a:t>
            </a:r>
            <a:r>
              <a:rPr lang="en-GB" sz="2800" dirty="0" smtClean="0">
                <a:solidFill>
                  <a:schemeClr val="bg1"/>
                </a:solidFill>
                <a:latin typeface="AR BLANCA" pitchFamily="2" charset="0"/>
              </a:rPr>
              <a:t>Irish/Brazilian</a:t>
            </a:r>
            <a:r>
              <a:rPr lang="en-GB" sz="2800" dirty="0" smtClean="0">
                <a:solidFill>
                  <a:schemeClr val="bg1"/>
                </a:solidFill>
                <a:latin typeface="AR BLANCA" pitchFamily="2" charset="0"/>
              </a:rPr>
              <a:t>. She spent her entire career as a dancer in the Royal Ballet, eventually being appointed </a:t>
            </a:r>
            <a:r>
              <a:rPr lang="en-GB" sz="2800" b="1" i="1" dirty="0" smtClean="0">
                <a:solidFill>
                  <a:schemeClr val="bg1"/>
                </a:solidFill>
                <a:latin typeface="AR BLANCA" pitchFamily="2" charset="0"/>
              </a:rPr>
              <a:t>Prima Ballerina </a:t>
            </a:r>
            <a:r>
              <a:rPr lang="en-GB" sz="2800" b="1" i="1" dirty="0" err="1" smtClean="0">
                <a:solidFill>
                  <a:schemeClr val="bg1"/>
                </a:solidFill>
                <a:latin typeface="AR BLANCA" pitchFamily="2" charset="0"/>
              </a:rPr>
              <a:t>Assoluta</a:t>
            </a:r>
            <a:r>
              <a:rPr lang="en-GB" sz="2800" dirty="0">
                <a:solidFill>
                  <a:schemeClr val="bg1"/>
                </a:solidFill>
                <a:latin typeface="AR BLANCA" pitchFamily="2" charset="0"/>
              </a:rPr>
              <a:t> </a:t>
            </a:r>
            <a:r>
              <a:rPr lang="en-GB" sz="2800" dirty="0" smtClean="0">
                <a:solidFill>
                  <a:schemeClr val="bg1"/>
                </a:solidFill>
                <a:latin typeface="AR BLANCA" pitchFamily="2" charset="0"/>
              </a:rPr>
              <a:t>of the company by HM Queen Elizabeth II. </a:t>
            </a:r>
          </a:p>
          <a:p>
            <a:endParaRPr lang="en-GB" sz="2800" dirty="0">
              <a:solidFill>
                <a:schemeClr val="bg1"/>
              </a:solidFill>
              <a:latin typeface="AR BLANCA" pitchFamily="2" charset="0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3985754"/>
            <a:ext cx="1771650" cy="258127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3971155"/>
            <a:ext cx="1838325" cy="248602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70207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8931" y="188640"/>
            <a:ext cx="8229600" cy="1143000"/>
          </a:xfrm>
        </p:spPr>
        <p:txBody>
          <a:bodyPr/>
          <a:lstStyle/>
          <a:p>
            <a:r>
              <a:rPr lang="en-GB" sz="5400" b="1" u="sng" dirty="0" smtClean="0">
                <a:solidFill>
                  <a:schemeClr val="bg1"/>
                </a:solidFill>
                <a:latin typeface="AR BLANCA" pitchFamily="2" charset="0"/>
              </a:rPr>
              <a:t>Contents</a:t>
            </a:r>
            <a:r>
              <a:rPr lang="en-GB" b="1" u="sng" dirty="0" smtClean="0">
                <a:solidFill>
                  <a:schemeClr val="bg1"/>
                </a:solidFill>
                <a:latin typeface="AR BLANCA" pitchFamily="2" charset="0"/>
              </a:rPr>
              <a:t> </a:t>
            </a:r>
            <a:endParaRPr lang="en-GB" b="1" u="sng" dirty="0">
              <a:solidFill>
                <a:schemeClr val="bg1"/>
              </a:solidFill>
              <a:latin typeface="AR BLANCA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268027"/>
            <a:ext cx="939653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bg1"/>
                </a:solidFill>
                <a:latin typeface="AR BLANCA" pitchFamily="2" charset="0"/>
              </a:rPr>
              <a:t>Information about Margot’s life</a:t>
            </a:r>
          </a:p>
          <a:p>
            <a:endParaRPr lang="en-GB" sz="3200" dirty="0">
              <a:solidFill>
                <a:schemeClr val="bg1"/>
              </a:solidFill>
              <a:latin typeface="AR BLANCA" pitchFamily="2" charset="0"/>
            </a:endParaRPr>
          </a:p>
          <a:p>
            <a:r>
              <a:rPr lang="en-GB" sz="3200" dirty="0" smtClean="0">
                <a:solidFill>
                  <a:schemeClr val="bg1"/>
                </a:solidFill>
                <a:latin typeface="AR BLANCA" pitchFamily="2" charset="0"/>
              </a:rPr>
              <a:t>Dancing with Rudolph and others</a:t>
            </a:r>
          </a:p>
          <a:p>
            <a:endParaRPr lang="en-GB" sz="3200" dirty="0">
              <a:solidFill>
                <a:schemeClr val="bg1"/>
              </a:solidFill>
              <a:latin typeface="AR BLANCA" pitchFamily="2" charset="0"/>
            </a:endParaRPr>
          </a:p>
          <a:p>
            <a:r>
              <a:rPr lang="en-GB" sz="3200" dirty="0" smtClean="0">
                <a:solidFill>
                  <a:schemeClr val="bg1"/>
                </a:solidFill>
                <a:latin typeface="AR BLANCA" pitchFamily="2" charset="0"/>
              </a:rPr>
              <a:t>Relationships </a:t>
            </a:r>
          </a:p>
          <a:p>
            <a:endParaRPr lang="en-GB" sz="3200" dirty="0">
              <a:solidFill>
                <a:schemeClr val="bg1"/>
              </a:solidFill>
              <a:latin typeface="AR BLANCA" pitchFamily="2" charset="0"/>
            </a:endParaRPr>
          </a:p>
          <a:p>
            <a:r>
              <a:rPr lang="en-GB" sz="3200" dirty="0" smtClean="0">
                <a:solidFill>
                  <a:schemeClr val="bg1"/>
                </a:solidFill>
                <a:latin typeface="AR BLANCA" pitchFamily="2" charset="0"/>
              </a:rPr>
              <a:t>Living the dream</a:t>
            </a:r>
          </a:p>
          <a:p>
            <a:endParaRPr lang="en-GB" sz="3200" dirty="0">
              <a:solidFill>
                <a:schemeClr val="bg1"/>
              </a:solidFill>
              <a:latin typeface="AR BLANCA" pitchFamily="2" charset="0"/>
            </a:endParaRPr>
          </a:p>
          <a:p>
            <a:r>
              <a:rPr lang="en-GB" sz="3200" dirty="0" smtClean="0">
                <a:solidFill>
                  <a:schemeClr val="bg1"/>
                </a:solidFill>
                <a:latin typeface="AR BLANCA" pitchFamily="2" charset="0"/>
              </a:rPr>
              <a:t>How it all ended</a:t>
            </a:r>
          </a:p>
        </p:txBody>
      </p:sp>
    </p:spTree>
    <p:extLst>
      <p:ext uri="{BB962C8B-B14F-4D97-AF65-F5344CB8AC3E}">
        <p14:creationId xmlns:p14="http://schemas.microsoft.com/office/powerpoint/2010/main" val="1562966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512" y="-58593"/>
            <a:ext cx="8964488" cy="1470025"/>
          </a:xfrm>
        </p:spPr>
        <p:txBody>
          <a:bodyPr>
            <a:normAutofit/>
          </a:bodyPr>
          <a:lstStyle/>
          <a:p>
            <a:r>
              <a:rPr lang="en-GB" sz="5400" b="1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BLANCA" pitchFamily="2" charset="0"/>
              </a:rPr>
              <a:t>Information about </a:t>
            </a:r>
            <a:r>
              <a:rPr lang="en-GB" sz="54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BLANCA" pitchFamily="2" charset="0"/>
              </a:rPr>
              <a:t>M</a:t>
            </a:r>
            <a:r>
              <a:rPr lang="en-GB" sz="5400" b="1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BLANCA" pitchFamily="2" charset="0"/>
              </a:rPr>
              <a:t>argot’s life </a:t>
            </a:r>
            <a:endParaRPr lang="en-GB" sz="5400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 BLANCA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340768"/>
            <a:ext cx="8892480" cy="5184576"/>
          </a:xfrm>
        </p:spPr>
        <p:txBody>
          <a:bodyPr>
            <a:normAutofit/>
          </a:bodyPr>
          <a:lstStyle/>
          <a:p>
            <a:pPr algn="l"/>
            <a:r>
              <a:rPr lang="en-GB" dirty="0" smtClean="0">
                <a:solidFill>
                  <a:schemeClr val="bg1"/>
                </a:solidFill>
                <a:latin typeface="AR BLANCA" pitchFamily="2" charset="0"/>
              </a:rPr>
              <a:t>Margot was one of the greatest ballet dancers of all </a:t>
            </a:r>
            <a:r>
              <a:rPr lang="en-GB" dirty="0" smtClean="0">
                <a:solidFill>
                  <a:schemeClr val="bg1"/>
                </a:solidFill>
                <a:latin typeface="AR BLANCA" pitchFamily="2" charset="0"/>
              </a:rPr>
              <a:t>time, </a:t>
            </a:r>
            <a:r>
              <a:rPr lang="en-GB" dirty="0" smtClean="0">
                <a:solidFill>
                  <a:schemeClr val="bg1"/>
                </a:solidFill>
                <a:latin typeface="AR BLANCA" pitchFamily="2" charset="0"/>
              </a:rPr>
              <a:t>she was in the award winning dancing show- Swan </a:t>
            </a:r>
            <a:r>
              <a:rPr lang="en-GB" dirty="0">
                <a:solidFill>
                  <a:schemeClr val="bg1"/>
                </a:solidFill>
                <a:latin typeface="AR BLANCA" pitchFamily="2" charset="0"/>
              </a:rPr>
              <a:t>L</a:t>
            </a:r>
            <a:r>
              <a:rPr lang="en-GB" dirty="0" smtClean="0">
                <a:solidFill>
                  <a:schemeClr val="bg1"/>
                </a:solidFill>
                <a:latin typeface="AR BLANCA" pitchFamily="2" charset="0"/>
              </a:rPr>
              <a:t>ake. She was extremely talented, here are some of her main roles during her career:</a:t>
            </a:r>
          </a:p>
          <a:p>
            <a:pPr algn="l"/>
            <a:r>
              <a:rPr lang="en-GB" dirty="0" smtClean="0">
                <a:solidFill>
                  <a:schemeClr val="bg1"/>
                </a:solidFill>
                <a:latin typeface="AR BLANCA" pitchFamily="2" charset="0"/>
              </a:rPr>
              <a:t>                   Swan Lake          The Dying Swan </a:t>
            </a:r>
          </a:p>
          <a:p>
            <a:pPr algn="l"/>
            <a:r>
              <a:rPr lang="en-GB" dirty="0" smtClean="0">
                <a:solidFill>
                  <a:schemeClr val="bg1"/>
                </a:solidFill>
                <a:latin typeface="AR BLANCA" pitchFamily="2" charset="0"/>
              </a:rPr>
              <a:t>                       </a:t>
            </a:r>
          </a:p>
          <a:p>
            <a:pPr algn="l"/>
            <a:r>
              <a:rPr lang="en-GB" dirty="0">
                <a:solidFill>
                  <a:schemeClr val="bg1"/>
                </a:solidFill>
                <a:latin typeface="AR BLANCA" pitchFamily="2" charset="0"/>
              </a:rPr>
              <a:t> </a:t>
            </a:r>
            <a:r>
              <a:rPr lang="en-GB" dirty="0" smtClean="0">
                <a:solidFill>
                  <a:schemeClr val="bg1"/>
                </a:solidFill>
                <a:latin typeface="AR BLANCA" pitchFamily="2" charset="0"/>
              </a:rPr>
              <a:t>                  </a:t>
            </a:r>
            <a:r>
              <a:rPr lang="en-GB" dirty="0">
                <a:solidFill>
                  <a:schemeClr val="bg1"/>
                </a:solidFill>
                <a:latin typeface="AR BLANCA" pitchFamily="2" charset="0"/>
              </a:rPr>
              <a:t>R</a:t>
            </a:r>
            <a:r>
              <a:rPr lang="en-GB" dirty="0" smtClean="0">
                <a:solidFill>
                  <a:schemeClr val="bg1"/>
                </a:solidFill>
                <a:latin typeface="AR BLANCA" pitchFamily="2" charset="0"/>
              </a:rPr>
              <a:t>omeo and Juliet   Sleeping Beauty</a:t>
            </a:r>
          </a:p>
          <a:p>
            <a:pPr algn="l"/>
            <a:endParaRPr lang="en-GB" dirty="0">
              <a:solidFill>
                <a:schemeClr val="bg1"/>
              </a:solidFill>
              <a:latin typeface="AR BLANCA" pitchFamily="2" charset="0"/>
            </a:endParaRPr>
          </a:p>
          <a:p>
            <a:pPr algn="l"/>
            <a:r>
              <a:rPr lang="en-GB" dirty="0" smtClean="0">
                <a:solidFill>
                  <a:schemeClr val="bg1"/>
                </a:solidFill>
                <a:latin typeface="AR BLANCA" pitchFamily="2" charset="0"/>
              </a:rPr>
              <a:t>                   Giselle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4692" y="3356992"/>
            <a:ext cx="297604" cy="64807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5812" y="3426280"/>
            <a:ext cx="334963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5813" y="4435284"/>
            <a:ext cx="334963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4692" y="4435284"/>
            <a:ext cx="334963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4692" y="5681062"/>
            <a:ext cx="334963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99946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6000" b="1" u="sng" dirty="0" smtClean="0">
                <a:solidFill>
                  <a:schemeClr val="bg1"/>
                </a:solidFill>
                <a:latin typeface="AR BLANCA" pitchFamily="2" charset="0"/>
              </a:rPr>
              <a:t>Dancing with Rudolf and others </a:t>
            </a:r>
            <a:endParaRPr lang="en-GB" sz="6000" b="1" u="sng" dirty="0">
              <a:solidFill>
                <a:schemeClr val="bg1"/>
              </a:solidFill>
              <a:latin typeface="AR BLANCA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864364"/>
            <a:ext cx="91440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solidFill>
                  <a:schemeClr val="bg1"/>
                </a:solidFill>
                <a:latin typeface="AR BLANCA" pitchFamily="2" charset="0"/>
              </a:rPr>
              <a:t>In the 1940s, she and Robert </a:t>
            </a:r>
            <a:r>
              <a:rPr lang="en-GB" sz="3600" dirty="0" err="1" smtClean="0">
                <a:solidFill>
                  <a:schemeClr val="bg1"/>
                </a:solidFill>
                <a:latin typeface="AR BLANCA" pitchFamily="2" charset="0"/>
              </a:rPr>
              <a:t>Helpmann</a:t>
            </a:r>
            <a:r>
              <a:rPr lang="en-GB" sz="3600" dirty="0" smtClean="0">
                <a:solidFill>
                  <a:schemeClr val="bg1"/>
                </a:solidFill>
                <a:latin typeface="AR BLANCA" pitchFamily="2" charset="0"/>
              </a:rPr>
              <a:t> (known as Rudolf Nureyev) </a:t>
            </a:r>
            <a:r>
              <a:rPr lang="en-GB" sz="3600" dirty="0">
                <a:solidFill>
                  <a:schemeClr val="bg1"/>
                </a:solidFill>
                <a:latin typeface="AR BLANCA" pitchFamily="2" charset="0"/>
              </a:rPr>
              <a:t>formed a very successful dance partnership, and they toured together for several years. In the 1950s, she danced regularly with Michael </a:t>
            </a:r>
            <a:r>
              <a:rPr lang="en-GB" sz="3600" dirty="0" err="1" smtClean="0">
                <a:solidFill>
                  <a:schemeClr val="bg1"/>
                </a:solidFill>
                <a:latin typeface="AR BLANCA" pitchFamily="2" charset="0"/>
              </a:rPr>
              <a:t>Somes</a:t>
            </a:r>
            <a:r>
              <a:rPr lang="en-GB" sz="3600" dirty="0" smtClean="0">
                <a:solidFill>
                  <a:schemeClr val="bg1"/>
                </a:solidFill>
                <a:latin typeface="AR BLANCA" pitchFamily="2" charset="0"/>
              </a:rPr>
              <a:t>. In </a:t>
            </a:r>
            <a:r>
              <a:rPr lang="en-GB" sz="3600" dirty="0">
                <a:solidFill>
                  <a:schemeClr val="bg1"/>
                </a:solidFill>
                <a:latin typeface="AR BLANCA" pitchFamily="2" charset="0"/>
              </a:rPr>
              <a:t>1955, they danced together in the first ever </a:t>
            </a:r>
            <a:r>
              <a:rPr lang="en-GB" sz="3600" dirty="0" smtClean="0">
                <a:solidFill>
                  <a:schemeClr val="bg1"/>
                </a:solidFill>
                <a:latin typeface="AR BLANCA" pitchFamily="2" charset="0"/>
              </a:rPr>
              <a:t>colour </a:t>
            </a:r>
            <a:r>
              <a:rPr lang="en-GB" sz="3600" dirty="0">
                <a:solidFill>
                  <a:schemeClr val="bg1"/>
                </a:solidFill>
                <a:latin typeface="AR BLANCA" pitchFamily="2" charset="0"/>
              </a:rPr>
              <a:t>telecast of a ballet, NBC's production of The Sleeping Beauty. In 1958 they appeared together in the first British televised version of The Nutcracker.</a:t>
            </a:r>
          </a:p>
        </p:txBody>
      </p:sp>
    </p:spTree>
    <p:extLst>
      <p:ext uri="{BB962C8B-B14F-4D97-AF65-F5344CB8AC3E}">
        <p14:creationId xmlns:p14="http://schemas.microsoft.com/office/powerpoint/2010/main" val="2126866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449" y="260648"/>
            <a:ext cx="3806495" cy="414908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2335188"/>
            <a:ext cx="3672408" cy="431108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572000" y="764704"/>
            <a:ext cx="259228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chemeClr val="bg1"/>
                </a:solidFill>
                <a:latin typeface="AR BLANCA" pitchFamily="2" charset="0"/>
              </a:rPr>
              <a:t>Rudolf </a:t>
            </a:r>
            <a:r>
              <a:rPr lang="en-GB" sz="4000" smtClean="0">
                <a:solidFill>
                  <a:schemeClr val="bg1"/>
                </a:solidFill>
                <a:latin typeface="AR BLANCA" pitchFamily="2" charset="0"/>
              </a:rPr>
              <a:t>and Margot</a:t>
            </a:r>
            <a:endParaRPr lang="en-GB" sz="4000" dirty="0">
              <a:solidFill>
                <a:schemeClr val="bg1"/>
              </a:solidFill>
              <a:latin typeface="AR BLAN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3608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6000" b="1" u="sng" dirty="0" smtClean="0">
                <a:solidFill>
                  <a:schemeClr val="bg1"/>
                </a:solidFill>
                <a:latin typeface="AR BLANCA" pitchFamily="2" charset="0"/>
              </a:rPr>
              <a:t>Relationships </a:t>
            </a:r>
            <a:endParaRPr lang="en-GB" sz="6000" b="1" u="sng" dirty="0">
              <a:solidFill>
                <a:schemeClr val="bg1"/>
              </a:solidFill>
              <a:latin typeface="AR BLANCA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7544" y="1418873"/>
            <a:ext cx="842493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chemeClr val="bg1"/>
                </a:solidFill>
                <a:latin typeface="AR BLANCA" pitchFamily="2" charset="0"/>
              </a:rPr>
              <a:t>During the late 1930s and early 1940s, Fonteyn had a long relationship with composer Constant Lambert. Lambert expressed some aspects of this in his ballet Horoscope (1938).</a:t>
            </a:r>
          </a:p>
          <a:p>
            <a:r>
              <a:rPr lang="en-GB" sz="3200" dirty="0">
                <a:solidFill>
                  <a:schemeClr val="bg1"/>
                </a:solidFill>
                <a:latin typeface="AR BLANCA" pitchFamily="2" charset="0"/>
              </a:rPr>
              <a:t> </a:t>
            </a:r>
          </a:p>
          <a:p>
            <a:r>
              <a:rPr lang="en-GB" sz="3200" dirty="0">
                <a:solidFill>
                  <a:schemeClr val="bg1"/>
                </a:solidFill>
                <a:latin typeface="AR BLANCA" pitchFamily="2" charset="0"/>
              </a:rPr>
              <a:t>In 1955, Fonteyn married </a:t>
            </a:r>
            <a:r>
              <a:rPr lang="en-GB" sz="3200" dirty="0" err="1">
                <a:solidFill>
                  <a:schemeClr val="bg1"/>
                </a:solidFill>
                <a:latin typeface="AR BLANCA" pitchFamily="2" charset="0"/>
              </a:rPr>
              <a:t>Dr.</a:t>
            </a:r>
            <a:r>
              <a:rPr lang="en-GB" sz="3200" dirty="0">
                <a:solidFill>
                  <a:schemeClr val="bg1"/>
                </a:solidFill>
                <a:latin typeface="AR BLANCA" pitchFamily="2" charset="0"/>
              </a:rPr>
              <a:t> Roberto </a:t>
            </a:r>
            <a:r>
              <a:rPr lang="en-GB" sz="3200" dirty="0" smtClean="0">
                <a:solidFill>
                  <a:schemeClr val="bg1"/>
                </a:solidFill>
                <a:latin typeface="AR BLANCA" pitchFamily="2" charset="0"/>
              </a:rPr>
              <a:t>Arias.</a:t>
            </a:r>
            <a:endParaRPr lang="en-GB" sz="3200" dirty="0">
              <a:solidFill>
                <a:schemeClr val="bg1"/>
              </a:solidFill>
              <a:latin typeface="AR BLANCA" pitchFamily="2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4479924"/>
            <a:ext cx="2376264" cy="229225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28735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185" y="167471"/>
            <a:ext cx="8229600" cy="1143000"/>
          </a:xfrm>
        </p:spPr>
        <p:txBody>
          <a:bodyPr>
            <a:normAutofit/>
          </a:bodyPr>
          <a:lstStyle/>
          <a:p>
            <a:r>
              <a:rPr lang="en-GB" sz="5400" b="1" u="sng" dirty="0" smtClean="0">
                <a:solidFill>
                  <a:schemeClr val="bg1"/>
                </a:solidFill>
                <a:latin typeface="AR BLANCA" pitchFamily="2" charset="0"/>
              </a:rPr>
              <a:t>Living the dream </a:t>
            </a:r>
            <a:endParaRPr lang="en-GB" sz="5400" b="1" u="sng" dirty="0">
              <a:solidFill>
                <a:schemeClr val="bg1"/>
              </a:solidFill>
              <a:latin typeface="AR BLANCA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5536" y="1340768"/>
            <a:ext cx="842493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solidFill>
                  <a:schemeClr val="bg1"/>
                </a:solidFill>
                <a:latin typeface="AR BLANCA" pitchFamily="2" charset="0"/>
              </a:rPr>
              <a:t>Fonteyn was awarded a </a:t>
            </a:r>
            <a:r>
              <a:rPr lang="en-GB" sz="4000" dirty="0" smtClean="0">
                <a:solidFill>
                  <a:schemeClr val="bg1"/>
                </a:solidFill>
                <a:latin typeface="AR BLANCA" pitchFamily="2" charset="0"/>
              </a:rPr>
              <a:t>DBE (</a:t>
            </a:r>
            <a:r>
              <a:rPr lang="en-GB" sz="4000" dirty="0">
                <a:solidFill>
                  <a:schemeClr val="bg1"/>
                </a:solidFill>
                <a:latin typeface="AR BLANCA" pitchFamily="2" charset="0"/>
              </a:rPr>
              <a:t>D</a:t>
            </a:r>
            <a:r>
              <a:rPr lang="en-GB" sz="4000" dirty="0" smtClean="0">
                <a:solidFill>
                  <a:schemeClr val="bg1"/>
                </a:solidFill>
                <a:latin typeface="AR BLANCA" pitchFamily="2" charset="0"/>
              </a:rPr>
              <a:t>ame Commander Of The British Empire) </a:t>
            </a:r>
            <a:r>
              <a:rPr lang="en-GB" sz="4000" dirty="0">
                <a:solidFill>
                  <a:schemeClr val="bg1"/>
                </a:solidFill>
                <a:latin typeface="AR BLANCA" pitchFamily="2" charset="0"/>
              </a:rPr>
              <a:t>in 1956 at the age of 37.</a:t>
            </a:r>
          </a:p>
          <a:p>
            <a:r>
              <a:rPr lang="en-GB" sz="4000" dirty="0">
                <a:solidFill>
                  <a:schemeClr val="bg1"/>
                </a:solidFill>
                <a:latin typeface="AR BLANCA" pitchFamily="2" charset="0"/>
              </a:rPr>
              <a:t> She was chancellor of the University of Durham from 1981 to 1990. The main hall in Dunelm House, the Student Union building, is named the Fonteyn Ballroom in her honour</a:t>
            </a:r>
            <a:r>
              <a:rPr lang="en-GB" sz="4000" dirty="0" smtClean="0">
                <a:solidFill>
                  <a:schemeClr val="bg1"/>
                </a:solidFill>
                <a:latin typeface="AR BLANCA" pitchFamily="2" charset="0"/>
              </a:rPr>
              <a:t>.</a:t>
            </a:r>
            <a:endParaRPr lang="en-GB" sz="4000" dirty="0">
              <a:solidFill>
                <a:schemeClr val="bg1"/>
              </a:solidFill>
              <a:latin typeface="AR BLAN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9030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</TotalTime>
  <Words>404</Words>
  <Application>Microsoft Office PowerPoint</Application>
  <PresentationFormat>On-screen Show (4:3)</PresentationFormat>
  <Paragraphs>38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Margot Fonteyn </vt:lpstr>
      <vt:lpstr>PowerPoint Presentation</vt:lpstr>
      <vt:lpstr>Introduction </vt:lpstr>
      <vt:lpstr>Contents </vt:lpstr>
      <vt:lpstr>Information about Margot’s life </vt:lpstr>
      <vt:lpstr>Dancing with Rudolf and others </vt:lpstr>
      <vt:lpstr>PowerPoint Presentation</vt:lpstr>
      <vt:lpstr>Relationships </vt:lpstr>
      <vt:lpstr>Living the dream </vt:lpstr>
      <vt:lpstr>How it all ended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Margot Fonteyn</dc:title>
  <dc:creator>Kate Gordon</dc:creator>
  <cp:lastModifiedBy>Kate Gordon</cp:lastModifiedBy>
  <cp:revision>18</cp:revision>
  <dcterms:created xsi:type="dcterms:W3CDTF">2012-05-19T18:35:41Z</dcterms:created>
  <dcterms:modified xsi:type="dcterms:W3CDTF">2012-06-14T20:09:38Z</dcterms:modified>
</cp:coreProperties>
</file>